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6" r:id="rId20"/>
    <p:sldId id="275" r:id="rId21"/>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5" autoAdjust="0"/>
    <p:restoredTop sz="94660"/>
  </p:normalViewPr>
  <p:slideViewPr>
    <p:cSldViewPr snapToGrid="0">
      <p:cViewPr>
        <p:scale>
          <a:sx n="93" d="100"/>
          <a:sy n="93" d="100"/>
        </p:scale>
        <p:origin x="-91"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smtClean="0"/>
              <a:t>Spustelėję redag. ruoš. pavad. stilių</a:t>
            </a:r>
            <a:endParaRPr lang="lt-LT"/>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lt-LT"/>
          </a:p>
        </p:txBody>
      </p:sp>
      <p:sp>
        <p:nvSpPr>
          <p:cNvPr id="4" name="Datos vietos rezervavimo ženklas 3"/>
          <p:cNvSpPr>
            <a:spLocks noGrp="1"/>
          </p:cNvSpPr>
          <p:nvPr>
            <p:ph type="dt" sz="half" idx="10"/>
          </p:nvPr>
        </p:nvSpPr>
        <p:spPr/>
        <p:txBody>
          <a:body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28096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1822953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39633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10"/>
          </p:nvPr>
        </p:nvSpPr>
        <p:spPr/>
        <p:txBody>
          <a:body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1873124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os vietos rezervavimo ženklas 3"/>
          <p:cNvSpPr>
            <a:spLocks noGrp="1"/>
          </p:cNvSpPr>
          <p:nvPr>
            <p:ph type="dt" sz="half" idx="10"/>
          </p:nvPr>
        </p:nvSpPr>
        <p:spPr/>
        <p:txBody>
          <a:body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207666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urinio vietos rezervavimo ženklas 3"/>
          <p:cNvSpPr>
            <a:spLocks noGrp="1"/>
          </p:cNvSpPr>
          <p:nvPr>
            <p:ph sz="half" idx="2"/>
          </p:nvPr>
        </p:nvSpPr>
        <p:spPr>
          <a:xfrm>
            <a:off x="6172200" y="1825625"/>
            <a:ext cx="5181600" cy="435133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Datos vietos rezervavimo ženklas 4"/>
          <p:cNvSpPr>
            <a:spLocks noGrp="1"/>
          </p:cNvSpPr>
          <p:nvPr>
            <p:ph type="dt" sz="half" idx="10"/>
          </p:nvPr>
        </p:nvSpPr>
        <p:spPr/>
        <p:txBody>
          <a:bodyPr/>
          <a:lstStyle/>
          <a:p>
            <a:fld id="{D56A0A96-0996-41F6-84AD-E734F0AA01FB}" type="datetimeFigureOut">
              <a:rPr lang="lt-LT" smtClean="0"/>
              <a:t>2023-01-03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3731554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7" name="Datos vietos rezervavimo ženklas 6"/>
          <p:cNvSpPr>
            <a:spLocks noGrp="1"/>
          </p:cNvSpPr>
          <p:nvPr>
            <p:ph type="dt" sz="half" idx="10"/>
          </p:nvPr>
        </p:nvSpPr>
        <p:spPr/>
        <p:txBody>
          <a:bodyPr/>
          <a:lstStyle/>
          <a:p>
            <a:fld id="{D56A0A96-0996-41F6-84AD-E734F0AA01FB}" type="datetimeFigureOut">
              <a:rPr lang="lt-LT" smtClean="0"/>
              <a:t>2023-01-03</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115291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p>
            <a:fld id="{D56A0A96-0996-41F6-84AD-E734F0AA01FB}" type="datetimeFigureOut">
              <a:rPr lang="lt-LT" smtClean="0"/>
              <a:t>2023-01-03</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2342800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D56A0A96-0996-41F6-84AD-E734F0AA01FB}" type="datetimeFigureOut">
              <a:rPr lang="lt-LT" smtClean="0"/>
              <a:t>2023-01-03</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3437489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D56A0A96-0996-41F6-84AD-E734F0AA01FB}" type="datetimeFigureOut">
              <a:rPr lang="lt-LT" smtClean="0"/>
              <a:t>2023-01-03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847971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os vietos rezervavimo ženklas 4"/>
          <p:cNvSpPr>
            <a:spLocks noGrp="1"/>
          </p:cNvSpPr>
          <p:nvPr>
            <p:ph type="dt" sz="half" idx="10"/>
          </p:nvPr>
        </p:nvSpPr>
        <p:spPr/>
        <p:txBody>
          <a:bodyPr/>
          <a:lstStyle/>
          <a:p>
            <a:fld id="{D56A0A96-0996-41F6-84AD-E734F0AA01FB}" type="datetimeFigureOut">
              <a:rPr lang="lt-LT" smtClean="0"/>
              <a:t>2023-01-03</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6A072DD7-01D0-493A-B11F-730B2BE0476D}" type="slidenum">
              <a:rPr lang="lt-LT" smtClean="0"/>
              <a:t>‹#›</a:t>
            </a:fld>
            <a:endParaRPr lang="lt-LT"/>
          </a:p>
        </p:txBody>
      </p:sp>
    </p:spTree>
    <p:extLst>
      <p:ext uri="{BB962C8B-B14F-4D97-AF65-F5344CB8AC3E}">
        <p14:creationId xmlns:p14="http://schemas.microsoft.com/office/powerpoint/2010/main" val="2713411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smtClean="0"/>
              <a:t>Spustelėję redag. ruoš. pavad. stilių</a:t>
            </a:r>
            <a:endParaRPr lang="lt-LT"/>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lt-LT"/>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6A0A96-0996-41F6-84AD-E734F0AA01FB}" type="datetimeFigureOut">
              <a:rPr lang="lt-LT" smtClean="0"/>
              <a:t>2023-01-03</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72DD7-01D0-493A-B11F-730B2BE0476D}" type="slidenum">
              <a:rPr lang="lt-LT" smtClean="0"/>
              <a:t>‹#›</a:t>
            </a:fld>
            <a:endParaRPr lang="lt-LT"/>
          </a:p>
        </p:txBody>
      </p:sp>
    </p:spTree>
    <p:extLst>
      <p:ext uri="{BB962C8B-B14F-4D97-AF65-F5344CB8AC3E}">
        <p14:creationId xmlns:p14="http://schemas.microsoft.com/office/powerpoint/2010/main" val="153264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alculator.carbonfootprint.com/calculator.aspx?lang=lt" TargetMode="External"/><Relationship Id="rId2" Type="http://schemas.openxmlformats.org/officeDocument/2006/relationships/hyperlink" Target="https://www.netflix.com/lt/title/81321999" TargetMode="External"/><Relationship Id="rId1" Type="http://schemas.openxmlformats.org/officeDocument/2006/relationships/slideLayout" Target="../slideLayouts/slideLayout2.xml"/><Relationship Id="rId4" Type="http://schemas.openxmlformats.org/officeDocument/2006/relationships/hyperlink" Target="http://www.footprintcalculato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bit.ly/3kgIp4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rotWithShape="1">
          <a:blip r:embed="rId2"/>
          <a:srcRect l="-1" t="13599" r="491" b="9676"/>
          <a:stretch/>
        </p:blipFill>
        <p:spPr>
          <a:xfrm>
            <a:off x="853439" y="533400"/>
            <a:ext cx="10302241" cy="3772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Pavadinimas 1"/>
          <p:cNvSpPr>
            <a:spLocks noGrp="1"/>
          </p:cNvSpPr>
          <p:nvPr>
            <p:ph type="ctrTitle"/>
          </p:nvPr>
        </p:nvSpPr>
        <p:spPr>
          <a:xfrm>
            <a:off x="594360" y="655320"/>
            <a:ext cx="10820400" cy="4343400"/>
          </a:xfrm>
        </p:spPr>
        <p:txBody>
          <a:bodyPr>
            <a:normAutofit/>
          </a:bodyPr>
          <a:lstStyle/>
          <a:p>
            <a:pPr lvl="0">
              <a:spcBef>
                <a:spcPts val="1000"/>
              </a:spcBef>
            </a:pPr>
            <a:r>
              <a:rPr lang="lt-LT" sz="4800" b="1" dirty="0" smtClean="0">
                <a:solidFill>
                  <a:prstClr val="black"/>
                </a:solidFill>
                <a:latin typeface="Bookman Old Style" panose="02050604050505020204" pitchFamily="18" charset="0"/>
                <a:ea typeface="+mn-ea"/>
                <a:cs typeface="+mn-cs"/>
              </a:rPr>
              <a:t>                              </a:t>
            </a:r>
            <a:br>
              <a:rPr lang="lt-LT" sz="4800" b="1" dirty="0" smtClean="0">
                <a:solidFill>
                  <a:prstClr val="black"/>
                </a:solidFill>
                <a:latin typeface="Bookman Old Style" panose="02050604050505020204" pitchFamily="18" charset="0"/>
                <a:ea typeface="+mn-ea"/>
                <a:cs typeface="+mn-cs"/>
              </a:rPr>
            </a:br>
            <a:r>
              <a:rPr lang="lt-LT" sz="4800" b="1" dirty="0">
                <a:solidFill>
                  <a:prstClr val="black"/>
                </a:solidFill>
                <a:latin typeface="Bookman Old Style" panose="02050604050505020204" pitchFamily="18" charset="0"/>
                <a:ea typeface="+mn-ea"/>
                <a:cs typeface="+mn-cs"/>
              </a:rPr>
              <a:t/>
            </a:r>
            <a:br>
              <a:rPr lang="lt-LT" sz="4800" b="1" dirty="0">
                <a:solidFill>
                  <a:prstClr val="black"/>
                </a:solidFill>
                <a:latin typeface="Bookman Old Style" panose="02050604050505020204" pitchFamily="18" charset="0"/>
                <a:ea typeface="+mn-ea"/>
                <a:cs typeface="+mn-cs"/>
              </a:rPr>
            </a:br>
            <a:r>
              <a:rPr lang="lt-LT" sz="4800" b="1" dirty="0" smtClean="0">
                <a:solidFill>
                  <a:prstClr val="black"/>
                </a:solidFill>
                <a:latin typeface="Bookman Old Style" panose="02050604050505020204" pitchFamily="18" charset="0"/>
                <a:ea typeface="+mn-ea"/>
                <a:cs typeface="+mn-cs"/>
              </a:rPr>
              <a:t/>
            </a:r>
            <a:br>
              <a:rPr lang="lt-LT" sz="4800" b="1" dirty="0" smtClean="0">
                <a:solidFill>
                  <a:prstClr val="black"/>
                </a:solidFill>
                <a:latin typeface="Bookman Old Style" panose="02050604050505020204" pitchFamily="18" charset="0"/>
                <a:ea typeface="+mn-ea"/>
                <a:cs typeface="+mn-cs"/>
              </a:rPr>
            </a:br>
            <a:r>
              <a:rPr lang="lt-LT" sz="4800" dirty="0" smtClean="0">
                <a:solidFill>
                  <a:prstClr val="black"/>
                </a:solidFill>
                <a:latin typeface="Bookman Old Style" panose="02050604050505020204" pitchFamily="18" charset="0"/>
                <a:ea typeface="+mn-ea"/>
                <a:cs typeface="+mn-cs"/>
              </a:rPr>
              <a:t>CO2 Challenge</a:t>
            </a:r>
            <a:endParaRPr lang="lt-LT" sz="4800" dirty="0">
              <a:solidFill>
                <a:prstClr val="black"/>
              </a:solidFill>
              <a:latin typeface="Bookman Old Style" panose="02050604050505020204" pitchFamily="18" charset="0"/>
              <a:ea typeface="+mn-ea"/>
              <a:cs typeface="+mn-cs"/>
            </a:endParaRPr>
          </a:p>
        </p:txBody>
      </p:sp>
      <p:sp>
        <p:nvSpPr>
          <p:cNvPr id="3" name="Antrinis pavadinimas 2"/>
          <p:cNvSpPr>
            <a:spLocks noGrp="1"/>
          </p:cNvSpPr>
          <p:nvPr>
            <p:ph type="subTitle" idx="1"/>
          </p:nvPr>
        </p:nvSpPr>
        <p:spPr>
          <a:xfrm>
            <a:off x="594360" y="5410200"/>
            <a:ext cx="10561319" cy="944880"/>
          </a:xfrm>
        </p:spPr>
        <p:txBody>
          <a:bodyPr>
            <a:normAutofit lnSpcReduction="10000"/>
          </a:bodyPr>
          <a:lstStyle/>
          <a:p>
            <a:r>
              <a:rPr lang="lt-LT" sz="2800" dirty="0" smtClean="0">
                <a:latin typeface="Bookman Old Style" panose="02050604050505020204" pitchFamily="18" charset="0"/>
              </a:rPr>
              <a:t>By Vilkaviškio r. Gražiškių </a:t>
            </a:r>
            <a:r>
              <a:rPr lang="lt-LT" sz="2800" dirty="0" smtClean="0">
                <a:latin typeface="Bookman Old Style" panose="02050604050505020204" pitchFamily="18" charset="0"/>
              </a:rPr>
              <a:t>gimnazija</a:t>
            </a:r>
          </a:p>
          <a:p>
            <a:r>
              <a:rPr lang="lt-LT" sz="2800" smtClean="0">
                <a:latin typeface="Bookman Old Style" panose="02050604050505020204" pitchFamily="18" charset="0"/>
              </a:rPr>
              <a:t>Lithuania</a:t>
            </a:r>
            <a:endParaRPr lang="lt-LT" sz="2800" dirty="0">
              <a:latin typeface="Bookman Old Style" panose="02050604050505020204" pitchFamily="18" charset="0"/>
            </a:endParaRPr>
          </a:p>
        </p:txBody>
      </p:sp>
    </p:spTree>
    <p:extLst>
      <p:ext uri="{BB962C8B-B14F-4D97-AF65-F5344CB8AC3E}">
        <p14:creationId xmlns:p14="http://schemas.microsoft.com/office/powerpoint/2010/main" val="1721449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884555"/>
          </a:xfrm>
        </p:spPr>
        <p:txBody>
          <a:bodyPr/>
          <a:lstStyle/>
          <a:p>
            <a:pPr algn="ctr"/>
            <a:r>
              <a:rPr lang="lt-LT" i="0" dirty="0" smtClean="0">
                <a:solidFill>
                  <a:srgbClr val="666666"/>
                </a:solidFill>
                <a:effectLst/>
                <a:latin typeface="Times New Roman" panose="02020603050405020304" pitchFamily="18" charset="0"/>
                <a:cs typeface="Times New Roman" panose="02020603050405020304" pitchFamily="18" charset="0"/>
              </a:rPr>
              <a:t>Results</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685800" y="1356360"/>
            <a:ext cx="10668000" cy="4820603"/>
          </a:xfrm>
        </p:spPr>
        <p:txBody>
          <a:bodyPr>
            <a:normAutofit/>
          </a:bodyPr>
          <a:lstStyle/>
          <a:p>
            <a:r>
              <a:rPr lang="lt-LT" dirty="0" smtClean="0"/>
              <a:t>I was surprised by the results – I generated almost 100 kg CO2 per week. </a:t>
            </a:r>
          </a:p>
          <a:p>
            <a:r>
              <a:rPr lang="lt-LT" dirty="0"/>
              <a:t>In order to reach </a:t>
            </a:r>
            <a:r>
              <a:rPr lang="lt-LT" dirty="0" smtClean="0"/>
              <a:t>the </a:t>
            </a:r>
            <a:r>
              <a:rPr lang="lt-LT" dirty="0"/>
              <a:t>Paris </a:t>
            </a:r>
            <a:r>
              <a:rPr lang="lt-LT" dirty="0" smtClean="0"/>
              <a:t>Agreement, the amount of CO2 for one person should be up to 2 tones a year. </a:t>
            </a:r>
          </a:p>
          <a:p>
            <a:r>
              <a:rPr lang="lt-LT" dirty="0" smtClean="0"/>
              <a:t>The average carbon footprint of a Lithuanian is about 5 tones, and the average American – over 16 tons. </a:t>
            </a:r>
          </a:p>
          <a:p>
            <a:r>
              <a:rPr lang="lt-LT" dirty="0" smtClean="0"/>
              <a:t>It is important to mention that these averages were calculated how much a country produced CO2 inside the country, but not imported. The results:</a:t>
            </a:r>
            <a:endParaRPr lang="lt-LT" dirty="0"/>
          </a:p>
        </p:txBody>
      </p:sp>
    </p:spTree>
    <p:extLst>
      <p:ext uri="{BB962C8B-B14F-4D97-AF65-F5344CB8AC3E}">
        <p14:creationId xmlns:p14="http://schemas.microsoft.com/office/powerpoint/2010/main" val="2277875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256520" cy="975995"/>
          </a:xfrm>
        </p:spPr>
        <p:txBody>
          <a:bodyPr/>
          <a:lstStyle/>
          <a:p>
            <a:pPr algn="ctr"/>
            <a:r>
              <a:rPr lang="lt-LT" dirty="0" smtClean="0">
                <a:latin typeface="Times New Roman" panose="02020603050405020304" pitchFamily="18" charset="0"/>
                <a:cs typeface="Times New Roman" panose="02020603050405020304" pitchFamily="18" charset="0"/>
              </a:rPr>
              <a:t>Results</a:t>
            </a:r>
            <a:endParaRPr lang="lt-LT" dirty="0">
              <a:latin typeface="Times New Roman" panose="02020603050405020304" pitchFamily="18" charset="0"/>
              <a:cs typeface="Times New Roman" panose="02020603050405020304" pitchFamily="18" charset="0"/>
            </a:endParaRP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051627027"/>
              </p:ext>
            </p:extLst>
          </p:nvPr>
        </p:nvGraphicFramePr>
        <p:xfrm>
          <a:off x="716280" y="1523999"/>
          <a:ext cx="10500360" cy="4892040"/>
        </p:xfrm>
        <a:graphic>
          <a:graphicData uri="http://schemas.openxmlformats.org/drawingml/2006/table">
            <a:tbl>
              <a:tblPr firstRow="1" firstCol="1" bandRow="1">
                <a:tableStyleId>{5C22544A-7EE6-4342-B048-85BDC9FD1C3A}</a:tableStyleId>
              </a:tblPr>
              <a:tblGrid>
                <a:gridCol w="3500120">
                  <a:extLst>
                    <a:ext uri="{9D8B030D-6E8A-4147-A177-3AD203B41FA5}">
                      <a16:colId xmlns="" xmlns:a16="http://schemas.microsoft.com/office/drawing/2014/main" val="491747519"/>
                    </a:ext>
                  </a:extLst>
                </a:gridCol>
                <a:gridCol w="3500120">
                  <a:extLst>
                    <a:ext uri="{9D8B030D-6E8A-4147-A177-3AD203B41FA5}">
                      <a16:colId xmlns="" xmlns:a16="http://schemas.microsoft.com/office/drawing/2014/main" val="1967096083"/>
                    </a:ext>
                  </a:extLst>
                </a:gridCol>
                <a:gridCol w="3500120">
                  <a:extLst>
                    <a:ext uri="{9D8B030D-6E8A-4147-A177-3AD203B41FA5}">
                      <a16:colId xmlns="" xmlns:a16="http://schemas.microsoft.com/office/drawing/2014/main" val="2874748688"/>
                    </a:ext>
                  </a:extLst>
                </a:gridCol>
              </a:tblGrid>
              <a:tr h="815340">
                <a:tc>
                  <a:txBody>
                    <a:bodyPr/>
                    <a:lstStyle/>
                    <a:p>
                      <a:pPr>
                        <a:lnSpc>
                          <a:spcPct val="107000"/>
                        </a:lnSpc>
                        <a:spcAft>
                          <a:spcPts val="0"/>
                        </a:spcAft>
                      </a:pPr>
                      <a:r>
                        <a:rPr lang="lt-LT" sz="2800" dirty="0" smtClean="0">
                          <a:effectLst/>
                        </a:rPr>
                        <a:t>Type</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dirty="0" smtClean="0">
                          <a:effectLst/>
                        </a:rPr>
                        <a:t>Quantity</a:t>
                      </a:r>
                      <a:r>
                        <a:rPr lang="lt-LT" sz="2800" baseline="0" dirty="0" smtClean="0">
                          <a:effectLst/>
                        </a:rPr>
                        <a:t> </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dirty="0">
                          <a:effectLst/>
                        </a:rPr>
                        <a:t>CO2, kg</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3434309679"/>
                  </a:ext>
                </a:extLst>
              </a:tr>
              <a:tr h="815340">
                <a:tc>
                  <a:txBody>
                    <a:bodyPr/>
                    <a:lstStyle/>
                    <a:p>
                      <a:pPr>
                        <a:lnSpc>
                          <a:spcPct val="107000"/>
                        </a:lnSpc>
                        <a:spcAft>
                          <a:spcPts val="0"/>
                        </a:spcAft>
                      </a:pPr>
                      <a:r>
                        <a:rPr lang="lt-LT" sz="2800" dirty="0" smtClean="0">
                          <a:effectLst/>
                        </a:rPr>
                        <a:t>Transport</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87,5 km</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12,1</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1302558846"/>
                  </a:ext>
                </a:extLst>
              </a:tr>
              <a:tr h="815340">
                <a:tc>
                  <a:txBody>
                    <a:bodyPr/>
                    <a:lstStyle/>
                    <a:p>
                      <a:pPr>
                        <a:lnSpc>
                          <a:spcPct val="107000"/>
                        </a:lnSpc>
                        <a:spcAft>
                          <a:spcPts val="0"/>
                        </a:spcAft>
                      </a:pPr>
                      <a:r>
                        <a:rPr lang="lt-LT" sz="2800" dirty="0" smtClean="0">
                          <a:effectLst/>
                        </a:rPr>
                        <a:t>Electricity</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10,1 kWh</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2,1</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1928576648"/>
                  </a:ext>
                </a:extLst>
              </a:tr>
              <a:tr h="815340">
                <a:tc>
                  <a:txBody>
                    <a:bodyPr/>
                    <a:lstStyle/>
                    <a:p>
                      <a:pPr>
                        <a:lnSpc>
                          <a:spcPct val="107000"/>
                        </a:lnSpc>
                        <a:spcAft>
                          <a:spcPts val="0"/>
                        </a:spcAft>
                      </a:pPr>
                      <a:r>
                        <a:rPr lang="lt-LT" sz="2800" dirty="0" smtClean="0">
                          <a:effectLst/>
                        </a:rPr>
                        <a:t>Food</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9,15 kg</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75,3</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1314596436"/>
                  </a:ext>
                </a:extLst>
              </a:tr>
              <a:tr h="815340">
                <a:tc>
                  <a:txBody>
                    <a:bodyPr/>
                    <a:lstStyle/>
                    <a:p>
                      <a:pPr>
                        <a:lnSpc>
                          <a:spcPct val="107000"/>
                        </a:lnSpc>
                        <a:spcAft>
                          <a:spcPts val="0"/>
                        </a:spcAft>
                      </a:pPr>
                      <a:r>
                        <a:rPr lang="lt-LT" sz="2800" dirty="0" smtClean="0">
                          <a:effectLst/>
                        </a:rPr>
                        <a:t>New items</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2 vnt.</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5,5</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2922079573"/>
                  </a:ext>
                </a:extLst>
              </a:tr>
              <a:tr h="815340">
                <a:tc>
                  <a:txBody>
                    <a:bodyPr/>
                    <a:lstStyle/>
                    <a:p>
                      <a:pPr>
                        <a:lnSpc>
                          <a:spcPct val="107000"/>
                        </a:lnSpc>
                        <a:spcAft>
                          <a:spcPts val="0"/>
                        </a:spcAft>
                      </a:pPr>
                      <a:r>
                        <a:rPr lang="lt-LT" sz="2800" dirty="0" smtClean="0">
                          <a:effectLst/>
                        </a:rPr>
                        <a:t>Waste</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a:effectLst/>
                        </a:rPr>
                        <a:t>2,6 kg</a:t>
                      </a:r>
                      <a:endParaRPr lang="lt-LT" sz="280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tc>
                  <a:txBody>
                    <a:bodyPr/>
                    <a:lstStyle/>
                    <a:p>
                      <a:pPr>
                        <a:lnSpc>
                          <a:spcPct val="107000"/>
                        </a:lnSpc>
                        <a:spcAft>
                          <a:spcPts val="0"/>
                        </a:spcAft>
                      </a:pPr>
                      <a:r>
                        <a:rPr lang="lt-LT" sz="2800" dirty="0">
                          <a:effectLst/>
                        </a:rPr>
                        <a:t>1,7</a:t>
                      </a:r>
                      <a:endParaRPr lang="lt-LT"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76200" marB="76200" anchor="b"/>
                </a:tc>
                <a:extLst>
                  <a:ext uri="{0D108BD9-81ED-4DB2-BD59-A6C34878D82A}">
                    <a16:rowId xmlns="" xmlns:a16="http://schemas.microsoft.com/office/drawing/2014/main" val="2707700813"/>
                  </a:ext>
                </a:extLst>
              </a:tr>
            </a:tbl>
          </a:graphicData>
        </a:graphic>
      </p:graphicFrame>
      <p:sp>
        <p:nvSpPr>
          <p:cNvPr id="5" name="Rectangle 1"/>
          <p:cNvSpPr>
            <a:spLocks noChangeArrowheads="1"/>
          </p:cNvSpPr>
          <p:nvPr/>
        </p:nvSpPr>
        <p:spPr bwMode="auto">
          <a:xfrm>
            <a:off x="-4402083" y="53688"/>
            <a:ext cx="2049059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lt-LT" altLang="lt-LT" sz="1400" b="0" i="0" u="none" strike="noStrike" cap="none" normalizeH="0" baseline="0" smtClean="0">
                <a:ln>
                  <a:noFill/>
                </a:ln>
                <a:solidFill>
                  <a:srgbClr val="666666"/>
                </a:solidFill>
                <a:effectLst/>
                <a:latin typeface="inherit" charset="0"/>
                <a:ea typeface="Times New Roman" panose="02020603050405020304" pitchFamily="18" charset="0"/>
                <a:cs typeface="Arial" panose="020B0604020202020204" pitchFamily="34" charset="0"/>
              </a:rPr>
              <a:t>Rezultatų suvestinė</a:t>
            </a:r>
            <a:endParaRPr kumimoji="0" lang="lt-LT" altLang="lt-LT"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7010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solidFill>
                  <a:srgbClr val="666666"/>
                </a:solidFill>
                <a:latin typeface="Times New Roman" panose="02020603050405020304" pitchFamily="18" charset="0"/>
                <a:cs typeface="Times New Roman" panose="02020603050405020304" pitchFamily="18" charset="0"/>
              </a:rPr>
              <a:t>Results</a:t>
            </a:r>
            <a:endParaRPr lang="lt-LT" dirty="0"/>
          </a:p>
        </p:txBody>
      </p:sp>
      <p:sp>
        <p:nvSpPr>
          <p:cNvPr id="3" name="Turinio vietos rezervavimo ženklas 2"/>
          <p:cNvSpPr>
            <a:spLocks noGrp="1"/>
          </p:cNvSpPr>
          <p:nvPr>
            <p:ph idx="1"/>
          </p:nvPr>
        </p:nvSpPr>
        <p:spPr>
          <a:xfrm>
            <a:off x="838200" y="1447800"/>
            <a:ext cx="10515600" cy="4729163"/>
          </a:xfrm>
        </p:spPr>
        <p:txBody>
          <a:bodyPr>
            <a:normAutofit lnSpcReduction="10000"/>
          </a:bodyPr>
          <a:lstStyle/>
          <a:p>
            <a:pPr>
              <a:lnSpc>
                <a:spcPct val="150000"/>
              </a:lnSpc>
            </a:pPr>
            <a:r>
              <a:rPr lang="lt-LT" dirty="0" smtClean="0">
                <a:latin typeface="Times New Roman" panose="02020603050405020304" pitchFamily="18" charset="0"/>
                <a:cs typeface="Times New Roman" panose="02020603050405020304" pitchFamily="18" charset="0"/>
              </a:rPr>
              <a:t>It appears that more than three thirds of my CO2 consists of food – more than expected.</a:t>
            </a:r>
          </a:p>
          <a:p>
            <a:pPr>
              <a:lnSpc>
                <a:spcPct val="150000"/>
              </a:lnSpc>
            </a:pPr>
            <a:r>
              <a:rPr lang="lt-LT" dirty="0" smtClean="0">
                <a:latin typeface="Times New Roman" panose="02020603050405020304" pitchFamily="18" charset="0"/>
                <a:cs typeface="Times New Roman" panose="02020603050405020304" pitchFamily="18" charset="0"/>
              </a:rPr>
              <a:t> Day when I ate mostly food grown and produced in Lithuania – food footprint was about 7 kg, but when the origin country of the day meal was Finland or the Netherlands, the footprint doubled and reached 15 kg. </a:t>
            </a:r>
          </a:p>
          <a:p>
            <a:pPr marL="0" indent="0">
              <a:lnSpc>
                <a:spcPct val="150000"/>
              </a:lnSpc>
              <a:buNone/>
            </a:pPr>
            <a:r>
              <a:rPr lang="lt-LT" dirty="0" smtClean="0">
                <a:latin typeface="Times New Roman" panose="02020603050405020304" pitchFamily="18" charset="0"/>
                <a:cs typeface="Times New Roman" panose="02020603050405020304" pitchFamily="18" charset="0"/>
              </a:rPr>
              <a:t> </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61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dirty="0">
                <a:solidFill>
                  <a:srgbClr val="666666"/>
                </a:solidFill>
                <a:latin typeface="Times New Roman" panose="02020603050405020304" pitchFamily="18" charset="0"/>
                <a:cs typeface="Times New Roman" panose="02020603050405020304" pitchFamily="18" charset="0"/>
              </a:rPr>
              <a:t>Results</a:t>
            </a:r>
            <a:endParaRPr lang="lt-LT" dirty="0"/>
          </a:p>
        </p:txBody>
      </p:sp>
      <p:sp>
        <p:nvSpPr>
          <p:cNvPr id="3" name="Turinio vietos rezervavimo ženklas 2"/>
          <p:cNvSpPr>
            <a:spLocks noGrp="1"/>
          </p:cNvSpPr>
          <p:nvPr>
            <p:ph idx="1"/>
          </p:nvPr>
        </p:nvSpPr>
        <p:spPr>
          <a:xfrm>
            <a:off x="838200" y="1447800"/>
            <a:ext cx="10515600" cy="4729163"/>
          </a:xfrm>
        </p:spPr>
        <p:txBody>
          <a:bodyPr>
            <a:normAutofit/>
          </a:bodyPr>
          <a:lstStyle/>
          <a:p>
            <a:pPr>
              <a:lnSpc>
                <a:spcPct val="150000"/>
              </a:lnSpc>
            </a:pPr>
            <a:r>
              <a:rPr lang="lt-LT" b="1" i="0" dirty="0" smtClean="0">
                <a:solidFill>
                  <a:srgbClr val="666666"/>
                </a:solidFill>
                <a:effectLst/>
                <a:latin typeface="Times New Roman" panose="02020603050405020304" pitchFamily="18" charset="0"/>
                <a:cs typeface="Times New Roman" panose="02020603050405020304" pitchFamily="18" charset="0"/>
              </a:rPr>
              <a:t>Transport </a:t>
            </a:r>
            <a:r>
              <a:rPr lang="lt-LT" dirty="0" smtClean="0">
                <a:solidFill>
                  <a:srgbClr val="666666"/>
                </a:solidFill>
                <a:latin typeface="Times New Roman" panose="02020603050405020304" pitchFamily="18" charset="0"/>
                <a:cs typeface="Times New Roman" panose="02020603050405020304" pitchFamily="18" charset="0"/>
              </a:rPr>
              <a:t>footprint </a:t>
            </a:r>
            <a:r>
              <a:rPr lang="lt-LT" b="0" i="0" dirty="0" smtClean="0">
                <a:solidFill>
                  <a:srgbClr val="666666"/>
                </a:solidFill>
                <a:effectLst/>
                <a:latin typeface="Times New Roman" panose="02020603050405020304" pitchFamily="18" charset="0"/>
                <a:cs typeface="Times New Roman" panose="02020603050405020304" pitchFamily="18" charset="0"/>
              </a:rPr>
              <a:t>(12,1 kg) made more than one-tenth of my CO2 footprint. That week I went with my mother not ony to school, but to Vilkaviskis (25 km). sudarė šiek tiek daugiau, nei dešimtadalį mano CO2 pėdsako. At the weekend I travelled to the nearest city Marijampole to have a look at its Christmas tree. </a:t>
            </a:r>
            <a:r>
              <a:rPr lang="lt-LT" dirty="0" smtClean="0">
                <a:solidFill>
                  <a:srgbClr val="666666"/>
                </a:solidFill>
                <a:latin typeface="Times New Roman" panose="02020603050405020304" pitchFamily="18" charset="0"/>
                <a:cs typeface="Times New Roman" panose="02020603050405020304" pitchFamily="18" charset="0"/>
              </a:rPr>
              <a:t>During the week I travelled about 88 km (with my mother‘s car and school bus). </a:t>
            </a:r>
            <a:endParaRPr lang="lt-LT" b="0" i="0" dirty="0" smtClean="0">
              <a:solidFill>
                <a:srgbClr val="66666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00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solidFill>
                  <a:srgbClr val="666666"/>
                </a:solidFill>
                <a:latin typeface="Times New Roman" panose="02020603050405020304" pitchFamily="18" charset="0"/>
                <a:cs typeface="Times New Roman" panose="02020603050405020304" pitchFamily="18" charset="0"/>
              </a:rPr>
              <a:t>Results</a:t>
            </a:r>
            <a:endParaRPr lang="lt-LT" dirty="0"/>
          </a:p>
        </p:txBody>
      </p:sp>
      <p:pic>
        <p:nvPicPr>
          <p:cNvPr id="4" name="Turinio vietos rezervavimo ženklas 3" descr="Ažūrinis megztinis - blyškiai mėlyna - RESERVED - original1"/>
          <p:cNvPicPr>
            <a:picLocks noGrp="1"/>
          </p:cNvPicPr>
          <p:nvPr>
            <p:ph idx="1"/>
          </p:nvPr>
        </p:nvPicPr>
        <p:blipFill rotWithShape="1">
          <a:blip r:embed="rId2" cstate="print">
            <a:extLst>
              <a:ext uri="{BEBA8EAE-BF5A-486C-A8C5-ECC9F3942E4B}">
                <a14:imgProps xmlns:a14="http://schemas.microsoft.com/office/drawing/2010/main">
                  <a14:imgLayer r:embed="rId3">
                    <a14:imgEffect>
                      <a14:backgroundRemoval t="16779" b="88946" l="16053" r="91211"/>
                    </a14:imgEffect>
                  </a14:imgLayer>
                </a14:imgProps>
              </a:ext>
              <a:ext uri="{28A0092B-C50C-407E-A947-70E740481C1C}">
                <a14:useLocalDpi xmlns:a14="http://schemas.microsoft.com/office/drawing/2010/main" val="0"/>
              </a:ext>
            </a:extLst>
          </a:blip>
          <a:srcRect l="12543" t="17733" r="11195" b="19296"/>
          <a:stretch/>
        </p:blipFill>
        <p:spPr bwMode="auto">
          <a:xfrm rot="485972">
            <a:off x="9847964" y="3247804"/>
            <a:ext cx="2171771" cy="2599074"/>
          </a:xfrm>
          <a:prstGeom prst="rect">
            <a:avLst/>
          </a:prstGeom>
          <a:noFill/>
          <a:ln>
            <a:noFill/>
          </a:ln>
          <a:extLst>
            <a:ext uri="{53640926-AAD7-44D8-BBD7-CCE9431645EC}">
              <a14:shadowObscured xmlns:a14="http://schemas.microsoft.com/office/drawing/2010/main"/>
            </a:ext>
          </a:extLst>
        </p:spPr>
      </p:pic>
      <p:sp>
        <p:nvSpPr>
          <p:cNvPr id="5" name="Stačiakampis 4"/>
          <p:cNvSpPr/>
          <p:nvPr/>
        </p:nvSpPr>
        <p:spPr>
          <a:xfrm>
            <a:off x="838200" y="1690688"/>
            <a:ext cx="9296400" cy="3970318"/>
          </a:xfrm>
          <a:prstGeom prst="rect">
            <a:avLst/>
          </a:prstGeom>
        </p:spPr>
        <p:txBody>
          <a:bodyPr wrap="square">
            <a:spAutoFit/>
          </a:bodyPr>
          <a:lstStyle/>
          <a:p>
            <a:pPr>
              <a:lnSpc>
                <a:spcPct val="150000"/>
              </a:lnSpc>
            </a:pPr>
            <a:r>
              <a:rPr lang="lt-LT" sz="2800" dirty="0" smtClean="0">
                <a:latin typeface="Times New Roman" panose="02020603050405020304" pitchFamily="18" charset="0"/>
                <a:cs typeface="Times New Roman" panose="02020603050405020304" pitchFamily="18" charset="0"/>
              </a:rPr>
              <a:t>That week I got or bought a few new things: T-shirt (4 kg CO2) and dental floss (1,5 kg CO2). That is why the footprint of the items bought is small. However, I also bought a second-hand sweater, but second-hand items do not have CO2. Obviously, instead of buying a new item, we do not leave CO2 footprint while buying a second-hand one.</a:t>
            </a:r>
            <a:endParaRPr lang="lt-LT"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65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Results</a:t>
            </a:r>
            <a:endParaRPr lang="lt-LT" dirty="0"/>
          </a:p>
        </p:txBody>
      </p:sp>
      <p:pic>
        <p:nvPicPr>
          <p:cNvPr id="4" name="Paveikslėlis 3" descr="https://darkasnors.files.wordpress.com/2020/10/co2-pie-chart.png?w=390"/>
          <p:cNvPicPr/>
          <p:nvPr/>
        </p:nvPicPr>
        <p:blipFill>
          <a:blip r:embed="rId2">
            <a:extLst>
              <a:ext uri="{28A0092B-C50C-407E-A947-70E740481C1C}">
                <a14:useLocalDpi xmlns:a14="http://schemas.microsoft.com/office/drawing/2010/main" val="0"/>
              </a:ext>
            </a:extLst>
          </a:blip>
          <a:srcRect/>
          <a:stretch>
            <a:fillRect/>
          </a:stretch>
        </p:blipFill>
        <p:spPr bwMode="auto">
          <a:xfrm>
            <a:off x="6004560" y="2056924"/>
            <a:ext cx="5477828" cy="3753803"/>
          </a:xfrm>
          <a:prstGeom prst="rect">
            <a:avLst/>
          </a:prstGeom>
          <a:noFill/>
          <a:ln>
            <a:noFill/>
          </a:ln>
        </p:spPr>
      </p:pic>
      <p:sp>
        <p:nvSpPr>
          <p:cNvPr id="3" name="Turinio vietos rezervavimo ženklas 2"/>
          <p:cNvSpPr>
            <a:spLocks noGrp="1"/>
          </p:cNvSpPr>
          <p:nvPr>
            <p:ph idx="1"/>
          </p:nvPr>
        </p:nvSpPr>
        <p:spPr>
          <a:xfrm>
            <a:off x="655320" y="1371600"/>
            <a:ext cx="10698480" cy="4805363"/>
          </a:xfrm>
        </p:spPr>
        <p:txBody>
          <a:bodyPr/>
          <a:lstStyle/>
          <a:p>
            <a:r>
              <a:rPr lang="lt-LT" dirty="0" smtClean="0">
                <a:latin typeface="Times New Roman" panose="02020603050405020304" pitchFamily="18" charset="0"/>
                <a:cs typeface="Times New Roman" panose="02020603050405020304" pitchFamily="18" charset="0"/>
              </a:rPr>
              <a:t>The CO2 footprint of electricity and waste is small but significant – 4 kg CO2.</a:t>
            </a:r>
          </a:p>
          <a:p>
            <a:endParaRPr lang="lt-LT" dirty="0">
              <a:latin typeface="Times New Roman" panose="02020603050405020304" pitchFamily="18" charset="0"/>
              <a:cs typeface="Times New Roman" panose="02020603050405020304" pitchFamily="18" charset="0"/>
            </a:endParaRPr>
          </a:p>
          <a:p>
            <a:endParaRPr lang="lt-LT" dirty="0" smtClean="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endParaRPr lang="lt-LT" dirty="0" smtClean="0">
              <a:latin typeface="Times New Roman" panose="02020603050405020304" pitchFamily="18" charset="0"/>
              <a:cs typeface="Times New Roman" panose="02020603050405020304" pitchFamily="18" charset="0"/>
            </a:endParaRPr>
          </a:p>
          <a:p>
            <a:pPr marL="0" indent="0">
              <a:buNone/>
            </a:pPr>
            <a:endParaRPr lang="lt-LT" dirty="0">
              <a:latin typeface="Times New Roman" panose="02020603050405020304" pitchFamily="18" charset="0"/>
              <a:cs typeface="Times New Roman" panose="02020603050405020304" pitchFamily="18" charset="0"/>
            </a:endParaRPr>
          </a:p>
          <a:p>
            <a:r>
              <a:rPr lang="lt-LT" dirty="0" smtClean="0">
                <a:latin typeface="Times New Roman" panose="02020603050405020304" pitchFamily="18" charset="0"/>
                <a:cs typeface="Times New Roman" panose="02020603050405020304" pitchFamily="18" charset="0"/>
              </a:rPr>
              <a:t> </a:t>
            </a:r>
            <a:r>
              <a:rPr lang="lt-LT" b="0" i="0" dirty="0" smtClean="0">
                <a:effectLst/>
                <a:latin typeface="Times New Roman" panose="02020603050405020304" pitchFamily="18" charset="0"/>
                <a:cs typeface="Times New Roman" panose="02020603050405020304" pitchFamily="18" charset="0"/>
              </a:rPr>
              <a:t>My CO2 pie</a:t>
            </a:r>
            <a:endParaRPr lang="lt-LT" dirty="0">
              <a:latin typeface="Times New Roman" panose="02020603050405020304" pitchFamily="18" charset="0"/>
              <a:cs typeface="Times New Roman" panose="02020603050405020304" pitchFamily="18" charset="0"/>
            </a:endParaRPr>
          </a:p>
        </p:txBody>
      </p:sp>
      <p:pic>
        <p:nvPicPr>
          <p:cNvPr id="1026" name="Picture 2" descr="C:\Users\daiva\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4561" y="1941640"/>
            <a:ext cx="5477828" cy="4081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862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Summary </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normAutofit/>
          </a:bodyPr>
          <a:lstStyle/>
          <a:p>
            <a:pPr fontAlgn="base">
              <a:lnSpc>
                <a:spcPct val="150000"/>
              </a:lnSpc>
            </a:pPr>
            <a:r>
              <a:rPr lang="lt-LT" dirty="0" smtClean="0">
                <a:solidFill>
                  <a:srgbClr val="666666"/>
                </a:solidFill>
                <a:latin typeface="Times New Roman" panose="02020603050405020304" pitchFamily="18" charset="0"/>
                <a:cs typeface="Times New Roman" panose="02020603050405020304" pitchFamily="18" charset="0"/>
              </a:rPr>
              <a:t>I have recorded my CO2 footpritn of one week in December. I was surprised by the results, even shocked by the final outcome. But what next?</a:t>
            </a:r>
            <a:r>
              <a:rPr lang="lt-LT" b="0" i="0" dirty="0" smtClean="0">
                <a:solidFill>
                  <a:srgbClr val="666666"/>
                </a:solidFill>
                <a:effectLst/>
                <a:latin typeface="Times New Roman" panose="02020603050405020304" pitchFamily="18" charset="0"/>
                <a:cs typeface="Times New Roman" panose="02020603050405020304" pitchFamily="18" charset="0"/>
              </a:rPr>
              <a:t> </a:t>
            </a:r>
          </a:p>
          <a:p>
            <a:pPr fontAlgn="base">
              <a:lnSpc>
                <a:spcPct val="150000"/>
              </a:lnSpc>
            </a:pPr>
            <a:r>
              <a:rPr lang="lt-LT" b="0" i="0" dirty="0" smtClean="0">
                <a:solidFill>
                  <a:srgbClr val="666666"/>
                </a:solidFill>
                <a:effectLst/>
                <a:latin typeface="Times New Roman" panose="02020603050405020304" pitchFamily="18" charset="0"/>
                <a:cs typeface="Times New Roman" panose="02020603050405020304" pitchFamily="18" charset="0"/>
              </a:rPr>
              <a:t>I am not going to drastically change my way of life, as in that case I would need to completely refuse eating, but here are some thoughts: </a:t>
            </a:r>
          </a:p>
          <a:p>
            <a:endParaRPr lang="lt-LT" dirty="0"/>
          </a:p>
        </p:txBody>
      </p:sp>
    </p:spTree>
    <p:extLst>
      <p:ext uri="{BB962C8B-B14F-4D97-AF65-F5344CB8AC3E}">
        <p14:creationId xmlns:p14="http://schemas.microsoft.com/office/powerpoint/2010/main" val="21939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latin typeface="Times New Roman" panose="02020603050405020304" pitchFamily="18" charset="0"/>
                <a:cs typeface="Times New Roman" panose="02020603050405020304" pitchFamily="18" charset="0"/>
              </a:rPr>
              <a:t>Summary</a:t>
            </a:r>
            <a:endParaRPr lang="lt-LT" dirty="0"/>
          </a:p>
        </p:txBody>
      </p:sp>
      <p:sp>
        <p:nvSpPr>
          <p:cNvPr id="3" name="Turinio vietos rezervavimo ženklas 2"/>
          <p:cNvSpPr>
            <a:spLocks noGrp="1"/>
          </p:cNvSpPr>
          <p:nvPr>
            <p:ph idx="1"/>
          </p:nvPr>
        </p:nvSpPr>
        <p:spPr>
          <a:xfrm>
            <a:off x="502920" y="1402080"/>
            <a:ext cx="10850880" cy="5120640"/>
          </a:xfrm>
        </p:spPr>
        <p:txBody>
          <a:bodyPr>
            <a:normAutofit lnSpcReduction="10000"/>
          </a:bodyPr>
          <a:lstStyle/>
          <a:p>
            <a:pPr>
              <a:lnSpc>
                <a:spcPct val="150000"/>
              </a:lnSpc>
            </a:pPr>
            <a:r>
              <a:rPr lang="lt-LT" dirty="0" smtClean="0">
                <a:latin typeface="Times New Roman" panose="02020603050405020304" pitchFamily="18" charset="0"/>
                <a:cs typeface="Times New Roman" panose="02020603050405020304" pitchFamily="18" charset="0"/>
              </a:rPr>
              <a:t>It is important to follow the daily principes of sustainable way of life and not to focus too much on personal carbon footprint. My CO2 footprint is already smaller than earlier. However, it is not necessary to focus all attention to the decrease of CO2 footprint only. Every day we leave not only CO2, but also other footprints – we use water, pollute nature with different waste. Due to our way of life nature suffers.  Sometimes items used by us can leave bigger carbon footprint, but be less harmful in other aspect.  </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28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65125"/>
            <a:ext cx="10515600" cy="518795"/>
          </a:xfrm>
        </p:spPr>
        <p:txBody>
          <a:bodyPr>
            <a:normAutofit fontScale="90000"/>
          </a:bodyPr>
          <a:lstStyle/>
          <a:p>
            <a:pPr algn="ctr"/>
            <a:r>
              <a:rPr lang="lt-LT" dirty="0">
                <a:latin typeface="Times New Roman" panose="02020603050405020304" pitchFamily="18" charset="0"/>
                <a:cs typeface="Times New Roman" panose="02020603050405020304" pitchFamily="18" charset="0"/>
              </a:rPr>
              <a:t>Summary</a:t>
            </a:r>
          </a:p>
        </p:txBody>
      </p:sp>
      <p:sp>
        <p:nvSpPr>
          <p:cNvPr id="3" name="Turinio vietos rezervavimo ženklas 2"/>
          <p:cNvSpPr>
            <a:spLocks noGrp="1"/>
          </p:cNvSpPr>
          <p:nvPr>
            <p:ph idx="1"/>
          </p:nvPr>
        </p:nvSpPr>
        <p:spPr>
          <a:xfrm>
            <a:off x="426720" y="883920"/>
            <a:ext cx="11338560" cy="5730240"/>
          </a:xfrm>
        </p:spPr>
        <p:txBody>
          <a:bodyPr>
            <a:normAutofit fontScale="92500" lnSpcReduction="10000"/>
          </a:bodyPr>
          <a:lstStyle/>
          <a:p>
            <a:pPr>
              <a:lnSpc>
                <a:spcPct val="160000"/>
              </a:lnSpc>
            </a:pPr>
            <a:r>
              <a:rPr lang="lt-LT" dirty="0" smtClean="0">
                <a:latin typeface="Times New Roman" panose="02020603050405020304" pitchFamily="18" charset="0"/>
                <a:cs typeface="Times New Roman" panose="02020603050405020304" pitchFamily="18" charset="0"/>
              </a:rPr>
              <a:t>The most important part while aiming to decrease climate change os food. As tracking my carbon footprint showed, the footprint of food took the biggest part of my CO2 pie (over three-thirds). In order to reduce my food footprint, I have to not waste food, use less meat and dairy products, choose mostly local and seasonal production. Still, the footprint of my CO2 (as well as general) will actually decrease when food will be grown more sustainably by all the humankind.  It is necessary, as otherwise crops can be harvested only 60 times (until 2080). </a:t>
            </a:r>
          </a:p>
          <a:p>
            <a:pPr>
              <a:lnSpc>
                <a:spcPct val="160000"/>
              </a:lnSpc>
            </a:pPr>
            <a:r>
              <a:rPr lang="lt-LT" dirty="0" smtClean="0">
                <a:latin typeface="Times New Roman" panose="02020603050405020304" pitchFamily="18" charset="0"/>
                <a:cs typeface="Times New Roman" panose="02020603050405020304" pitchFamily="18" charset="0"/>
              </a:rPr>
              <a:t>There is a very good documentary Kiss the Ground (e. g. Netflix) – in my opinion, it should be watched by everybody.</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9260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n't Waste Food - Let's Make Cyprus 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210" y="1673678"/>
            <a:ext cx="9144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4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CO2 footprint per week </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dirty="0" smtClean="0">
                <a:latin typeface="Times New Roman" panose="02020603050405020304" pitchFamily="18" charset="0"/>
                <a:cs typeface="Times New Roman" panose="02020603050405020304" pitchFamily="18" charset="0"/>
              </a:rPr>
              <a:t>We try to lead eco-friendly way of life as much as possible: </a:t>
            </a:r>
          </a:p>
          <a:p>
            <a:r>
              <a:rPr lang="lt-LT" dirty="0" smtClean="0">
                <a:latin typeface="Times New Roman" panose="02020603050405020304" pitchFamily="18" charset="0"/>
                <a:cs typeface="Times New Roman" panose="02020603050405020304" pitchFamily="18" charset="0"/>
              </a:rPr>
              <a:t>We do not buy unneccessary items, sort out and compost our food waste, </a:t>
            </a:r>
          </a:p>
          <a:p>
            <a:r>
              <a:rPr lang="lt-LT" dirty="0" smtClean="0">
                <a:latin typeface="Times New Roman" panose="02020603050405020304" pitchFamily="18" charset="0"/>
                <a:cs typeface="Times New Roman" panose="02020603050405020304" pitchFamily="18" charset="0"/>
              </a:rPr>
              <a:t>We avoid plastic, take interest in the effect of our lifestyle on the nature, </a:t>
            </a:r>
          </a:p>
          <a:p>
            <a:r>
              <a:rPr lang="lt-LT" dirty="0" smtClean="0">
                <a:latin typeface="Times New Roman" panose="02020603050405020304" pitchFamily="18" charset="0"/>
                <a:cs typeface="Times New Roman" panose="02020603050405020304" pitchFamily="18" charset="0"/>
              </a:rPr>
              <a:t>That is why during this cahllenge we did not change anything, but wanted to actually know what is our real footprint.</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7790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b="0" i="0" dirty="0" smtClean="0">
                <a:solidFill>
                  <a:srgbClr val="666666"/>
                </a:solidFill>
                <a:effectLst/>
                <a:latin typeface="Times New Roman" panose="02020603050405020304" pitchFamily="18" charset="0"/>
                <a:cs typeface="Times New Roman" panose="02020603050405020304" pitchFamily="18" charset="0"/>
              </a:rPr>
              <a:t>Resources used:</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dirty="0" smtClean="0"/>
              <a:t>Documentary „Kiss the Ground“ (2020): </a:t>
            </a:r>
            <a:r>
              <a:rPr lang="lt-LT" dirty="0" smtClean="0">
                <a:hlinkClick r:id="rId2"/>
              </a:rPr>
              <a:t>https://www.netflix.com/lt/title/81321999</a:t>
            </a:r>
            <a:endParaRPr lang="lt-LT" dirty="0" smtClean="0"/>
          </a:p>
          <a:p>
            <a:endParaRPr lang="lt-LT" dirty="0" smtClean="0"/>
          </a:p>
          <a:p>
            <a:r>
              <a:rPr lang="lt-LT" dirty="0" smtClean="0"/>
              <a:t>CO2 footprint calculator: </a:t>
            </a:r>
            <a:r>
              <a:rPr lang="lt-LT" dirty="0" smtClean="0">
                <a:hlinkClick r:id="rId3"/>
              </a:rPr>
              <a:t>https://calculator.carbonfootprint.com/calculator.aspx?lang=lt</a:t>
            </a:r>
            <a:endParaRPr lang="lt-LT" dirty="0" smtClean="0"/>
          </a:p>
          <a:p>
            <a:endParaRPr lang="lt-LT" dirty="0" smtClean="0"/>
          </a:p>
          <a:p>
            <a:r>
              <a:rPr lang="lt-LT" dirty="0" smtClean="0"/>
              <a:t>Personal ecologic footprint calculator: </a:t>
            </a:r>
            <a:r>
              <a:rPr lang="lt-LT" dirty="0" smtClean="0">
                <a:hlinkClick r:id="rId4"/>
              </a:rPr>
              <a:t>http://www.footprintcalculator.org/</a:t>
            </a:r>
            <a:endParaRPr lang="lt-LT" dirty="0" smtClean="0"/>
          </a:p>
          <a:p>
            <a:endParaRPr lang="lt-LT" dirty="0" smtClean="0"/>
          </a:p>
          <a:p>
            <a:pPr marL="0" indent="0">
              <a:buNone/>
            </a:pPr>
            <a:endParaRPr lang="lt-LT" dirty="0"/>
          </a:p>
        </p:txBody>
      </p:sp>
    </p:spTree>
    <p:extLst>
      <p:ext uri="{BB962C8B-B14F-4D97-AF65-F5344CB8AC3E}">
        <p14:creationId xmlns:p14="http://schemas.microsoft.com/office/powerpoint/2010/main" val="64916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My eco-logical way of life</a:t>
            </a:r>
            <a:endParaRPr lang="lt-LT" dirty="0">
              <a:latin typeface="Times New Roman" panose="02020603050405020304" pitchFamily="18" charset="0"/>
              <a:cs typeface="Times New Roman" panose="02020603050405020304" pitchFamily="18" charset="0"/>
            </a:endParaRPr>
          </a:p>
        </p:txBody>
      </p:sp>
      <p:pic>
        <p:nvPicPr>
          <p:cNvPr id="5122" name="Picture 2" descr="Tvarios gyvensenos puoselėtoja: išmokau ieškoti alternatyvų | KaunoDiena.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4718" y="1472588"/>
            <a:ext cx="7602563" cy="50548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56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CO2</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p:txBody>
          <a:bodyPr/>
          <a:lstStyle/>
          <a:p>
            <a:r>
              <a:rPr lang="lt-LT" dirty="0" smtClean="0">
                <a:latin typeface="Times New Roman" panose="02020603050405020304" pitchFamily="18" charset="0"/>
                <a:cs typeface="Times New Roman" panose="02020603050405020304" pitchFamily="18" charset="0"/>
              </a:rPr>
              <a:t>CO2 or carbon footprint is one of the ways to measure how human activity affects nature. </a:t>
            </a:r>
          </a:p>
          <a:p>
            <a:r>
              <a:rPr lang="lt-LT" dirty="0" smtClean="0">
                <a:latin typeface="Times New Roman" panose="02020603050405020304" pitchFamily="18" charset="0"/>
                <a:cs typeface="Times New Roman" panose="02020603050405020304" pitchFamily="18" charset="0"/>
              </a:rPr>
              <a:t>This impact on nature is evaluated according to the amount of gas causing greenhouse effect. </a:t>
            </a:r>
          </a:p>
          <a:p>
            <a:r>
              <a:rPr lang="lt-LT" dirty="0" smtClean="0">
                <a:latin typeface="Times New Roman" panose="02020603050405020304" pitchFamily="18" charset="0"/>
                <a:cs typeface="Times New Roman" panose="02020603050405020304" pitchFamily="18" charset="0"/>
              </a:rPr>
              <a:t>It is formed when people burn fossil fuel coal, cut foresrs, produce concrete, etc. It is possible to measure the carbon footprint of all the state, separate industry branch or even an individual person.</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138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O2-Ausstoß in der Industrie - Kluthe Magazin"/>
          <p:cNvPicPr>
            <a:picLocks noChangeAspect="1" noChangeArrowheads="1"/>
          </p:cNvPicPr>
          <p:nvPr/>
        </p:nvPicPr>
        <p:blipFill rotWithShape="1">
          <a:blip r:embed="rId2">
            <a:extLst>
              <a:ext uri="{28A0092B-C50C-407E-A947-70E740481C1C}">
                <a14:useLocalDpi xmlns:a14="http://schemas.microsoft.com/office/drawing/2010/main" val="0"/>
              </a:ext>
            </a:extLst>
          </a:blip>
          <a:srcRect r="1404" b="22515"/>
          <a:stretch/>
        </p:blipFill>
        <p:spPr bwMode="auto">
          <a:xfrm>
            <a:off x="838200" y="63340"/>
            <a:ext cx="10412465" cy="43129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urinio vietos rezervavimo ženklas 2"/>
          <p:cNvSpPr>
            <a:spLocks noGrp="1"/>
          </p:cNvSpPr>
          <p:nvPr>
            <p:ph idx="1"/>
          </p:nvPr>
        </p:nvSpPr>
        <p:spPr>
          <a:xfrm>
            <a:off x="838200" y="2575559"/>
            <a:ext cx="10515600" cy="3601403"/>
          </a:xfrm>
        </p:spPr>
        <p:txBody>
          <a:bodyPr>
            <a:normAutofit/>
          </a:bodyPr>
          <a:lstStyle/>
          <a:p>
            <a:r>
              <a:rPr lang="lt-LT" dirty="0" smtClean="0">
                <a:latin typeface="Times New Roman" panose="02020603050405020304" pitchFamily="18" charset="0"/>
                <a:cs typeface="Times New Roman" panose="02020603050405020304" pitchFamily="18" charset="0"/>
              </a:rPr>
              <a:t>If humankind did not overuse the resources of the Earth, CO2 trace would be unnecessary to be calculated. However, today we have already used our CO2 „budget“ – in the atmosphere there is so much greenhouse gas that the temperature of the surface of the Earth is drastically rising and climate is changing. </a:t>
            </a:r>
          </a:p>
          <a:p>
            <a:r>
              <a:rPr lang="lt-LT" dirty="0">
                <a:latin typeface="Times New Roman" panose="02020603050405020304" pitchFamily="18" charset="0"/>
                <a:cs typeface="Times New Roman" panose="02020603050405020304" pitchFamily="18" charset="0"/>
              </a:rPr>
              <a:t>According to </a:t>
            </a:r>
            <a:r>
              <a:rPr lang="lt-LT" dirty="0" smtClean="0">
                <a:latin typeface="Times New Roman" panose="02020603050405020304" pitchFamily="18" charset="0"/>
                <a:cs typeface="Times New Roman" panose="02020603050405020304" pitchFamily="18" charset="0"/>
              </a:rPr>
              <a:t>the </a:t>
            </a:r>
            <a:r>
              <a:rPr lang="lt-LT" dirty="0">
                <a:latin typeface="Times New Roman" panose="02020603050405020304" pitchFamily="18" charset="0"/>
                <a:cs typeface="Times New Roman" panose="02020603050405020304" pitchFamily="18" charset="0"/>
              </a:rPr>
              <a:t>Paris </a:t>
            </a:r>
            <a:r>
              <a:rPr lang="lt-LT" dirty="0" smtClean="0">
                <a:latin typeface="Times New Roman" panose="02020603050405020304" pitchFamily="18" charset="0"/>
                <a:cs typeface="Times New Roman" panose="02020603050405020304" pitchFamily="18" charset="0"/>
              </a:rPr>
              <a:t>Agreement, all the humankind has to try that the average Erath surface temperature does not rise more than 2°C until the end of this century..</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4881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i="0" dirty="0" smtClean="0">
                <a:solidFill>
                  <a:srgbClr val="666666"/>
                </a:solidFill>
                <a:effectLst/>
                <a:latin typeface="Times New Roman" panose="02020603050405020304" pitchFamily="18" charset="0"/>
                <a:cs typeface="Times New Roman" panose="02020603050405020304" pitchFamily="18" charset="0"/>
              </a:rPr>
              <a:t>My carbon footprint</a:t>
            </a:r>
            <a:endParaRPr lang="lt-LT" dirty="0">
              <a:latin typeface="Times New Roman" panose="02020603050405020304" pitchFamily="18" charset="0"/>
              <a:cs typeface="Times New Roman" panose="02020603050405020304" pitchFamily="18" charset="0"/>
            </a:endParaRPr>
          </a:p>
        </p:txBody>
      </p:sp>
      <p:sp>
        <p:nvSpPr>
          <p:cNvPr id="3" name="Turinio vietos rezervavimo ženklas 2"/>
          <p:cNvSpPr>
            <a:spLocks noGrp="1"/>
          </p:cNvSpPr>
          <p:nvPr>
            <p:ph idx="1"/>
          </p:nvPr>
        </p:nvSpPr>
        <p:spPr>
          <a:xfrm>
            <a:off x="838200" y="1825624"/>
            <a:ext cx="10881360" cy="4605655"/>
          </a:xfrm>
        </p:spPr>
        <p:txBody>
          <a:bodyPr>
            <a:normAutofit/>
          </a:bodyPr>
          <a:lstStyle/>
          <a:p>
            <a:pPr>
              <a:lnSpc>
                <a:spcPct val="150000"/>
              </a:lnSpc>
            </a:pPr>
            <a:r>
              <a:rPr lang="lt-LT" b="0" i="0" dirty="0" smtClean="0">
                <a:solidFill>
                  <a:srgbClr val="666666"/>
                </a:solidFill>
                <a:effectLst/>
                <a:latin typeface="Times New Roman" panose="02020603050405020304" pitchFamily="18" charset="0"/>
                <a:cs typeface="Times New Roman" panose="02020603050405020304" pitchFamily="18" charset="0"/>
              </a:rPr>
              <a:t>When I started being interested in my carbon footprint, I understood that the trace is left not only by my mum‘s driven car, but each single thing used by me. Buying any new thing, I become responsible for the amount of CO2 produced while manufacturing and transporting it. That is why calculating my own carbon footprint I know that I have to follow various aspects of my daily life:</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1149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smtClean="0">
                <a:solidFill>
                  <a:srgbClr val="666666"/>
                </a:solidFill>
                <a:latin typeface="Times New Roman" panose="02020603050405020304" pitchFamily="18" charset="0"/>
                <a:cs typeface="Times New Roman" panose="02020603050405020304" pitchFamily="18" charset="0"/>
              </a:rPr>
              <a:t>How I traced my CO2</a:t>
            </a:r>
            <a:endParaRPr lang="lt-LT" dirty="0"/>
          </a:p>
        </p:txBody>
      </p:sp>
      <p:sp>
        <p:nvSpPr>
          <p:cNvPr id="3" name="Turinio vietos rezervavimo ženklas 2"/>
          <p:cNvSpPr>
            <a:spLocks noGrp="1"/>
          </p:cNvSpPr>
          <p:nvPr>
            <p:ph idx="1"/>
          </p:nvPr>
        </p:nvSpPr>
        <p:spPr/>
        <p:txBody>
          <a:bodyPr/>
          <a:lstStyle/>
          <a:p>
            <a:r>
              <a:rPr lang="lt-LT" b="1" dirty="0" smtClean="0">
                <a:latin typeface="Times New Roman" panose="02020603050405020304" pitchFamily="18" charset="0"/>
                <a:cs typeface="Times New Roman" panose="02020603050405020304" pitchFamily="18" charset="0"/>
              </a:rPr>
              <a:t>Transport</a:t>
            </a:r>
            <a:r>
              <a:rPr lang="lt-LT" dirty="0" smtClean="0">
                <a:latin typeface="Times New Roman" panose="02020603050405020304" pitchFamily="18" charset="0"/>
                <a:cs typeface="Times New Roman" panose="02020603050405020304" pitchFamily="18" charset="0"/>
              </a:rPr>
              <a:t>. How many kilometres I travelled and what vehicles used? </a:t>
            </a:r>
          </a:p>
          <a:p>
            <a:r>
              <a:rPr lang="lt-LT" b="1" dirty="0" smtClean="0">
                <a:latin typeface="Times New Roman" panose="02020603050405020304" pitchFamily="18" charset="0"/>
                <a:cs typeface="Times New Roman" panose="02020603050405020304" pitchFamily="18" charset="0"/>
              </a:rPr>
              <a:t>Electricity. </a:t>
            </a:r>
            <a:r>
              <a:rPr lang="lt-LT" dirty="0" smtClean="0">
                <a:latin typeface="Times New Roman" panose="02020603050405020304" pitchFamily="18" charset="0"/>
                <a:cs typeface="Times New Roman" panose="02020603050405020304" pitchFamily="18" charset="0"/>
              </a:rPr>
              <a:t>How much electricity did I use at home?</a:t>
            </a:r>
          </a:p>
          <a:p>
            <a:r>
              <a:rPr lang="lt-LT" b="1" dirty="0" smtClean="0">
                <a:latin typeface="Times New Roman" panose="02020603050405020304" pitchFamily="18" charset="0"/>
                <a:cs typeface="Times New Roman" panose="02020603050405020304" pitchFamily="18" charset="0"/>
              </a:rPr>
              <a:t>Food</a:t>
            </a:r>
            <a:r>
              <a:rPr lang="lt-LT" dirty="0">
                <a:latin typeface="Times New Roman" panose="02020603050405020304" pitchFamily="18" charset="0"/>
                <a:cs typeface="Times New Roman" panose="02020603050405020304" pitchFamily="18" charset="0"/>
              </a:rPr>
              <a:t>. How much </a:t>
            </a:r>
            <a:r>
              <a:rPr lang="lt-LT" dirty="0" smtClean="0">
                <a:latin typeface="Times New Roman" panose="02020603050405020304" pitchFamily="18" charset="0"/>
                <a:cs typeface="Times New Roman" panose="02020603050405020304" pitchFamily="18" charset="0"/>
              </a:rPr>
              <a:t>and what food did I consume, what is its origin, packaging?</a:t>
            </a:r>
          </a:p>
          <a:p>
            <a:r>
              <a:rPr lang="lt-LT" b="1" dirty="0" smtClean="0">
                <a:latin typeface="Times New Roman" panose="02020603050405020304" pitchFamily="18" charset="0"/>
                <a:cs typeface="Times New Roman" panose="02020603050405020304" pitchFamily="18" charset="0"/>
              </a:rPr>
              <a:t>New things</a:t>
            </a:r>
            <a:r>
              <a:rPr lang="lt-LT" dirty="0" smtClean="0">
                <a:latin typeface="Times New Roman" panose="02020603050405020304" pitchFamily="18" charset="0"/>
                <a:cs typeface="Times New Roman" panose="02020603050405020304" pitchFamily="18" charset="0"/>
              </a:rPr>
              <a:t>. What new things did I buy or get?</a:t>
            </a:r>
          </a:p>
          <a:p>
            <a:r>
              <a:rPr lang="lt-LT" b="1" dirty="0" smtClean="0">
                <a:latin typeface="Times New Roman" panose="02020603050405020304" pitchFamily="18" charset="0"/>
                <a:cs typeface="Times New Roman" panose="02020603050405020304" pitchFamily="18" charset="0"/>
              </a:rPr>
              <a:t>Waste</a:t>
            </a:r>
            <a:r>
              <a:rPr lang="lt-LT" dirty="0" smtClean="0">
                <a:latin typeface="Times New Roman" panose="02020603050405020304" pitchFamily="18" charset="0"/>
                <a:cs typeface="Times New Roman" panose="02020603050405020304" pitchFamily="18" charset="0"/>
              </a:rPr>
              <a:t>. How much non-sorted, sorted and composted waste was there? </a:t>
            </a:r>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705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solidFill>
                  <a:srgbClr val="666666"/>
                </a:solidFill>
                <a:latin typeface="Times New Roman" panose="02020603050405020304" pitchFamily="18" charset="0"/>
                <a:cs typeface="Times New Roman" panose="02020603050405020304" pitchFamily="18" charset="0"/>
              </a:rPr>
              <a:t>How I traced my </a:t>
            </a:r>
            <a:r>
              <a:rPr lang="lt-LT" dirty="0" smtClean="0">
                <a:solidFill>
                  <a:srgbClr val="666666"/>
                </a:solidFill>
                <a:latin typeface="Times New Roman" panose="02020603050405020304" pitchFamily="18" charset="0"/>
                <a:cs typeface="Times New Roman" panose="02020603050405020304" pitchFamily="18" charset="0"/>
              </a:rPr>
              <a:t>CO2 </a:t>
            </a:r>
            <a:endParaRPr lang="lt-LT" dirty="0"/>
          </a:p>
        </p:txBody>
      </p:sp>
      <p:sp>
        <p:nvSpPr>
          <p:cNvPr id="3" name="Turinio vietos rezervavimo ženklas 2"/>
          <p:cNvSpPr>
            <a:spLocks noGrp="1"/>
          </p:cNvSpPr>
          <p:nvPr>
            <p:ph idx="1"/>
          </p:nvPr>
        </p:nvSpPr>
        <p:spPr/>
        <p:txBody>
          <a:bodyPr/>
          <a:lstStyle/>
          <a:p>
            <a:r>
              <a:rPr lang="lt-LT" dirty="0" smtClean="0">
                <a:latin typeface="Times New Roman" panose="02020603050405020304" pitchFamily="18" charset="0"/>
                <a:cs typeface="Times New Roman" panose="02020603050405020304" pitchFamily="18" charset="0"/>
              </a:rPr>
              <a:t>First of all, I tried to calculate it myself. </a:t>
            </a:r>
          </a:p>
          <a:p>
            <a:r>
              <a:rPr lang="lt-LT" dirty="0" smtClean="0">
                <a:latin typeface="Times New Roman" panose="02020603050405020304" pitchFamily="18" charset="0"/>
                <a:cs typeface="Times New Roman" panose="02020603050405020304" pitchFamily="18" charset="0"/>
              </a:rPr>
              <a:t>Everything was clear regarding transport and electricity trace: just kilometres driven and electricity meters were recorded. </a:t>
            </a:r>
          </a:p>
          <a:p>
            <a:r>
              <a:rPr lang="lt-LT" dirty="0" smtClean="0">
                <a:latin typeface="Times New Roman" panose="02020603050405020304" pitchFamily="18" charset="0"/>
                <a:cs typeface="Times New Roman" panose="02020603050405020304" pitchFamily="18" charset="0"/>
              </a:rPr>
              <a:t>There are free online websites accessible, e. g. </a:t>
            </a:r>
            <a:r>
              <a:rPr lang="lt-LT" dirty="0" smtClean="0">
                <a:hlinkClick r:id="rId2"/>
              </a:rPr>
              <a:t>https://bit.ly/3kgIp4A</a:t>
            </a:r>
            <a:endParaRPr lang="lt-LT" dirty="0" smtClean="0"/>
          </a:p>
          <a:p>
            <a:pPr marL="0" indent="0">
              <a:buNone/>
            </a:pPr>
            <a:endParaRPr lang="lt-LT" dirty="0"/>
          </a:p>
        </p:txBody>
      </p:sp>
    </p:spTree>
    <p:extLst>
      <p:ext uri="{BB962C8B-B14F-4D97-AF65-F5344CB8AC3E}">
        <p14:creationId xmlns:p14="http://schemas.microsoft.com/office/powerpoint/2010/main" val="1371503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pPr algn="ctr"/>
            <a:r>
              <a:rPr lang="lt-LT" dirty="0">
                <a:solidFill>
                  <a:srgbClr val="666666"/>
                </a:solidFill>
                <a:latin typeface="Times New Roman" panose="02020603050405020304" pitchFamily="18" charset="0"/>
                <a:cs typeface="Times New Roman" panose="02020603050405020304" pitchFamily="18" charset="0"/>
              </a:rPr>
              <a:t>How I traced my CO2 </a:t>
            </a:r>
            <a:r>
              <a:rPr lang="lt-LT" dirty="0" smtClean="0">
                <a:solidFill>
                  <a:srgbClr val="666666"/>
                </a:solidFill>
                <a:latin typeface="Times New Roman" panose="02020603050405020304" pitchFamily="18" charset="0"/>
                <a:cs typeface="Times New Roman" panose="02020603050405020304" pitchFamily="18" charset="0"/>
              </a:rPr>
              <a:t> </a:t>
            </a:r>
            <a:endParaRPr lang="lt-LT" dirty="0"/>
          </a:p>
        </p:txBody>
      </p:sp>
      <p:sp>
        <p:nvSpPr>
          <p:cNvPr id="3" name="Turinio vietos rezervavimo ženklas 2"/>
          <p:cNvSpPr>
            <a:spLocks noGrp="1"/>
          </p:cNvSpPr>
          <p:nvPr>
            <p:ph idx="1"/>
          </p:nvPr>
        </p:nvSpPr>
        <p:spPr/>
        <p:txBody>
          <a:bodyPr>
            <a:normAutofit/>
          </a:bodyPr>
          <a:lstStyle/>
          <a:p>
            <a:r>
              <a:rPr lang="lt-LT" dirty="0" smtClean="0">
                <a:latin typeface="Times New Roman" panose="02020603050405020304" pitchFamily="18" charset="0"/>
                <a:cs typeface="Times New Roman" panose="02020603050405020304" pitchFamily="18" charset="0"/>
              </a:rPr>
              <a:t>I did not manage to calculate exactly the rest part – food, things and waste trace myself. </a:t>
            </a:r>
          </a:p>
          <a:p>
            <a:r>
              <a:rPr lang="lt-LT" dirty="0" smtClean="0">
                <a:latin typeface="Times New Roman" panose="02020603050405020304" pitchFamily="18" charset="0"/>
                <a:cs typeface="Times New Roman" panose="02020603050405020304" pitchFamily="18" charset="0"/>
              </a:rPr>
              <a:t>I can only guess how much CO2 was emitted growing, packing and transporting, e. g. plums from South Africa, bananas from America and Africa.</a:t>
            </a:r>
          </a:p>
        </p:txBody>
      </p:sp>
    </p:spTree>
    <p:extLst>
      <p:ext uri="{BB962C8B-B14F-4D97-AF65-F5344CB8AC3E}">
        <p14:creationId xmlns:p14="http://schemas.microsoft.com/office/powerpoint/2010/main" val="2583290749"/>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1084</Words>
  <Application>Microsoft Office PowerPoint</Application>
  <PresentationFormat>Custom</PresentationFormat>
  <Paragraphs>85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tema</vt:lpstr>
      <vt:lpstr>                                 CO2 Challenge</vt:lpstr>
      <vt:lpstr>CO2 footprint per week </vt:lpstr>
      <vt:lpstr>My eco-logical way of life</vt:lpstr>
      <vt:lpstr>CO2</vt:lpstr>
      <vt:lpstr>PowerPoint Presentation</vt:lpstr>
      <vt:lpstr>My carbon footprint</vt:lpstr>
      <vt:lpstr>How I traced my CO2</vt:lpstr>
      <vt:lpstr>How I traced my CO2 </vt:lpstr>
      <vt:lpstr>How I traced my CO2  </vt:lpstr>
      <vt:lpstr>Results</vt:lpstr>
      <vt:lpstr>Results</vt:lpstr>
      <vt:lpstr>Results</vt:lpstr>
      <vt:lpstr>Results</vt:lpstr>
      <vt:lpstr>Results</vt:lpstr>
      <vt:lpstr>Results</vt:lpstr>
      <vt:lpstr>Summary </vt:lpstr>
      <vt:lpstr>Summary</vt:lpstr>
      <vt:lpstr>Summary</vt:lpstr>
      <vt:lpstr>PowerPoint Presentation</vt:lpstr>
      <vt:lpstr>Resources used: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iššūkis</dc:title>
  <dc:creator>PC</dc:creator>
  <cp:lastModifiedBy>daiva snipaitiene</cp:lastModifiedBy>
  <cp:revision>21</cp:revision>
  <dcterms:created xsi:type="dcterms:W3CDTF">2022-12-12T10:15:24Z</dcterms:created>
  <dcterms:modified xsi:type="dcterms:W3CDTF">2023-01-03T19:17:31Z</dcterms:modified>
</cp:coreProperties>
</file>