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8" r:id="rId21"/>
    <p:sldId id="279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75E"/>
    <a:srgbClr val="5E2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04583-66DB-4683-9C69-5DCA7AB869EB}" v="1318" dt="2023-12-20T17:42:17.545"/>
    <p1510:client id="{995800AB-1991-30EE-130D-7126CA473078}" v="2" dt="2023-12-20T19:33:15.126"/>
    <p1510:client id="{9A05CB7C-B4D3-AA0C-21C5-B7855D8F8010}" v="196" dt="2023-12-20T20:00:45.066"/>
    <p1510:client id="{C76713BA-7304-A972-7274-6F1B5E63D902}" v="23" dt="2023-12-20T20:12:52.308"/>
    <p1510:client id="{CFDF760C-F4D7-4587-B560-28DD225B1B6B}" v="78" dt="2023-12-20T18:13:02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7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3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2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4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6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4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0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EDAA57-0D16-563C-7ECF-66CB19F8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15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                   </a:t>
            </a:r>
            <a:r>
              <a:rPr lang="en-US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  </a:t>
            </a:r>
            <a:r>
              <a:rPr lang="en-US" sz="115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   </a:t>
            </a:r>
            <a:r>
              <a:rPr lang="en-US" sz="115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MY GREEN DIARY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1ADCD6-EF1D-2AFB-683F-7C10E51F5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5AD8D9-908E-DC4A-E504-9EA94030B47F}"/>
              </a:ext>
            </a:extLst>
          </p:cNvPr>
          <p:cNvSpPr txBox="1"/>
          <p:nvPr/>
        </p:nvSpPr>
        <p:spPr>
          <a:xfrm>
            <a:off x="8355105" y="4948517"/>
            <a:ext cx="34514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Marta Reguillo Gallego 2ºA</a:t>
            </a:r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89252E-49B2-2484-2A33-4AC719E0F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29" y="703884"/>
            <a:ext cx="1544698" cy="13936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132F09-0DCC-AA74-8B30-B455F9677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8" y="611514"/>
            <a:ext cx="2630659" cy="108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67F7C-E259-EEFD-6E22-5A55E8FF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6786" cy="337786"/>
          </a:xfrm>
        </p:spPr>
        <p:txBody>
          <a:bodyPr>
            <a:normAutofit fontScale="90000"/>
          </a:bodyPr>
          <a:lstStyle/>
          <a:p>
            <a:r>
              <a:rPr lang="es-ES">
                <a:cs typeface="Calibri Light"/>
              </a:rPr>
              <a:t>.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CB06EF-1019-9343-312E-275A9D4FA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cs typeface="Calibri"/>
              </a:rPr>
              <a:t>I </a:t>
            </a:r>
            <a:r>
              <a:rPr lang="es-ES" dirty="0" err="1">
                <a:cs typeface="Calibri"/>
              </a:rPr>
              <a:t>read</a:t>
            </a:r>
            <a:r>
              <a:rPr lang="es-ES" dirty="0">
                <a:cs typeface="Calibri"/>
              </a:rPr>
              <a:t> a </a:t>
            </a:r>
            <a:r>
              <a:rPr lang="es-ES" dirty="0" err="1">
                <a:cs typeface="Calibri"/>
              </a:rPr>
              <a:t>book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about</a:t>
            </a:r>
            <a:r>
              <a:rPr lang="es-ES" dirty="0">
                <a:cs typeface="Calibri"/>
              </a:rPr>
              <a:t>  </a:t>
            </a:r>
            <a:r>
              <a:rPr lang="es-ES" dirty="0" err="1">
                <a:cs typeface="Calibri"/>
              </a:rPr>
              <a:t>making</a:t>
            </a:r>
            <a:r>
              <a:rPr lang="es-ES" dirty="0">
                <a:cs typeface="Calibri"/>
              </a:rPr>
              <a:t> compost.</a:t>
            </a:r>
          </a:p>
          <a:p>
            <a:r>
              <a:rPr lang="es-ES" dirty="0">
                <a:cs typeface="Calibri"/>
              </a:rPr>
              <a:t>I </a:t>
            </a:r>
            <a:r>
              <a:rPr lang="es-ES" dirty="0" err="1">
                <a:cs typeface="Calibri"/>
              </a:rPr>
              <a:t>bought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some</a:t>
            </a:r>
            <a:r>
              <a:rPr lang="es-ES" dirty="0">
                <a:cs typeface="Calibri"/>
              </a:rPr>
              <a:t>  reusable </a:t>
            </a:r>
            <a:r>
              <a:rPr lang="es-ES" dirty="0" err="1">
                <a:cs typeface="Calibri"/>
              </a:rPr>
              <a:t>straws</a:t>
            </a:r>
            <a:r>
              <a:rPr lang="es-ES" dirty="0">
                <a:cs typeface="Calibri"/>
              </a:rPr>
              <a:t>. </a:t>
            </a:r>
            <a:br>
              <a:rPr lang="en-US" dirty="0"/>
            </a:br>
            <a:endParaRPr lang="es-ES" sz="2100" dirty="0">
              <a:solidFill>
                <a:srgbClr val="202124"/>
              </a:solidFill>
              <a:latin typeface="Arial"/>
              <a:cs typeface="Arial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EC380FF-F5E3-3C34-E902-E654B47D41D8}"/>
              </a:ext>
            </a:extLst>
          </p:cNvPr>
          <p:cNvSpPr txBox="1">
            <a:spLocks/>
          </p:cNvSpPr>
          <p:nvPr/>
        </p:nvSpPr>
        <p:spPr>
          <a:xfrm flipH="1">
            <a:off x="1174860" y="35866"/>
            <a:ext cx="4823084" cy="167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dirty="0">
                <a:latin typeface="ADLaM Display"/>
                <a:ea typeface="ADLaM Display"/>
                <a:cs typeface="ADLaM Display"/>
              </a:rPr>
              <a:t> 9th</a:t>
            </a:r>
            <a:endParaRPr lang="es-ES" dirty="0"/>
          </a:p>
        </p:txBody>
      </p:sp>
      <p:pic>
        <p:nvPicPr>
          <p:cNvPr id="6" name="Imagen 5" descr="Presentada una Guía de lectura de libros sobre Ecología y Medio Ambiente •  Ecologistas en Acción">
            <a:extLst>
              <a:ext uri="{FF2B5EF4-FFF2-40B4-BE49-F238E27FC236}">
                <a16:creationId xmlns:a16="http://schemas.microsoft.com/office/drawing/2014/main" id="{1A8543A0-C9F9-34FF-865E-D4F4EF23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359" y="278570"/>
            <a:ext cx="2293044" cy="36538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n 6" descr="Pajitas de silicona reutilizables | Mordisquitos">
            <a:extLst>
              <a:ext uri="{FF2B5EF4-FFF2-40B4-BE49-F238E27FC236}">
                <a16:creationId xmlns:a16="http://schemas.microsoft.com/office/drawing/2014/main" id="{E0DB9157-FF8F-65BC-1DDD-2763F1FD5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63" y="3506141"/>
            <a:ext cx="27432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603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DA4B70-652E-54F5-A96D-CAF07494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dirty="0">
                <a:latin typeface="ADLaM Display"/>
                <a:ea typeface="ADLaM Display"/>
                <a:cs typeface="ADLaM Display"/>
              </a:rPr>
              <a:t> 10th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A83AB9-EF1D-2EF6-0360-DA31CD33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We installed led lights.</a:t>
            </a:r>
          </a:p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I took a short shower.</a:t>
            </a:r>
          </a:p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I bought a second-hand coat.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Bonve Pet Tira LED, Luces Led Habitación 20 Metros, Tiras Led Rgb Bluetooth  Remoto Control de">
            <a:extLst>
              <a:ext uri="{FF2B5EF4-FFF2-40B4-BE49-F238E27FC236}">
                <a16:creationId xmlns:a16="http://schemas.microsoft.com/office/drawing/2014/main" id="{7E6C1D80-50F8-8015-AC9C-1A053E83D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386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9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sar ropa de segunda mano es &quot;de pobres&quot;?">
            <a:extLst>
              <a:ext uri="{FF2B5EF4-FFF2-40B4-BE49-F238E27FC236}">
                <a16:creationId xmlns:a16="http://schemas.microsoft.com/office/drawing/2014/main" id="{420323D7-05BD-0C49-CAEC-D4DC10628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9" r="2862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308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Bolsa de plástico, de papel o de tela: ¿cuál es (de verdad) más sostenible?">
            <a:extLst>
              <a:ext uri="{FF2B5EF4-FFF2-40B4-BE49-F238E27FC236}">
                <a16:creationId xmlns:a16="http://schemas.microsoft.com/office/drawing/2014/main" id="{72AE560C-2AA8-0DA4-904A-D49AC1334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6" r="1269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DD8D2D-62ED-EC3F-9191-BBE03DEA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sz="4000" dirty="0">
                <a:latin typeface="ADLaM Display"/>
                <a:ea typeface="ADLaM Display"/>
                <a:cs typeface="ADLaM Display"/>
              </a:rPr>
              <a:t> 11th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FF050-F79B-5B8E-67FC-E7DB14299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400" dirty="0">
                <a:cs typeface="Calibri"/>
              </a:rPr>
              <a:t>I </a:t>
            </a:r>
            <a:r>
              <a:rPr lang="es-ES" sz="2400" dirty="0" err="1">
                <a:cs typeface="Calibri"/>
              </a:rPr>
              <a:t>went</a:t>
            </a:r>
            <a:r>
              <a:rPr lang="es-ES" sz="2400" dirty="0">
                <a:cs typeface="Calibri"/>
              </a:rPr>
              <a:t> shopping and </a:t>
            </a:r>
            <a:r>
              <a:rPr lang="es-ES" sz="2400" dirty="0" err="1">
                <a:cs typeface="Calibri"/>
              </a:rPr>
              <a:t>used</a:t>
            </a:r>
            <a:r>
              <a:rPr lang="es-ES" sz="2400" dirty="0">
                <a:cs typeface="Calibri"/>
              </a:rPr>
              <a:t> reusable bags. </a:t>
            </a:r>
          </a:p>
          <a:p>
            <a:r>
              <a:rPr lang="es-ES" sz="2400" dirty="0">
                <a:cs typeface="Calibri"/>
              </a:rPr>
              <a:t>I </a:t>
            </a:r>
            <a:r>
              <a:rPr lang="es-ES" sz="2400" dirty="0" err="1">
                <a:cs typeface="Calibri"/>
              </a:rPr>
              <a:t>went</a:t>
            </a:r>
            <a:r>
              <a:rPr lang="es-ES" sz="2400" dirty="0">
                <a:cs typeface="Calibri"/>
              </a:rPr>
              <a:t> shopping and </a:t>
            </a:r>
            <a:r>
              <a:rPr lang="es-ES" sz="2400" dirty="0" err="1">
                <a:cs typeface="Calibri"/>
              </a:rPr>
              <a:t>didn´t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buy</a:t>
            </a:r>
            <a:r>
              <a:rPr lang="es-ES" sz="2400" dirty="0">
                <a:cs typeface="Calibri"/>
              </a:rPr>
              <a:t> a </a:t>
            </a:r>
            <a:r>
              <a:rPr lang="es-ES" sz="2400" dirty="0" err="1">
                <a:cs typeface="Calibri"/>
              </a:rPr>
              <a:t>beautiful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coat</a:t>
            </a:r>
            <a:r>
              <a:rPr lang="es-ES" sz="2400" dirty="0">
                <a:cs typeface="Calibri"/>
              </a:rPr>
              <a:t>. </a:t>
            </a:r>
            <a:r>
              <a:rPr lang="es-ES" sz="2400" dirty="0" err="1">
                <a:cs typeface="Calibri"/>
              </a:rPr>
              <a:t>because</a:t>
            </a:r>
            <a:r>
              <a:rPr lang="es-ES" sz="2400" dirty="0">
                <a:cs typeface="Calibri"/>
              </a:rPr>
              <a:t> I </a:t>
            </a:r>
            <a:r>
              <a:rPr lang="es-ES" sz="2400" dirty="0" err="1">
                <a:cs typeface="Calibri"/>
              </a:rPr>
              <a:t>don´t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need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it</a:t>
            </a:r>
            <a:r>
              <a:rPr lang="es-ES" sz="2400" dirty="0">
                <a:cs typeface="Calibri"/>
              </a:rPr>
              <a:t>.</a:t>
            </a:r>
          </a:p>
          <a:p>
            <a:r>
              <a:rPr lang="es-ES" sz="2400" dirty="0">
                <a:cs typeface="Calibri"/>
              </a:rPr>
              <a:t>I </a:t>
            </a:r>
            <a:r>
              <a:rPr lang="es-ES" sz="2400" dirty="0" err="1">
                <a:cs typeface="Calibri"/>
              </a:rPr>
              <a:t>made</a:t>
            </a:r>
            <a:r>
              <a:rPr lang="es-ES" sz="2400" dirty="0">
                <a:cs typeface="Calibri"/>
              </a:rPr>
              <a:t> a compost.</a:t>
            </a:r>
          </a:p>
        </p:txBody>
      </p:sp>
    </p:spTree>
    <p:extLst>
      <p:ext uri="{BB962C8B-B14F-4D97-AF65-F5344CB8AC3E}">
        <p14:creationId xmlns:p14="http://schemas.microsoft.com/office/powerpoint/2010/main" val="145353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80C12-80DC-0B97-2F95-336729A4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69"/>
            <a:ext cx="355600" cy="779933"/>
          </a:xfrm>
        </p:spPr>
        <p:txBody>
          <a:bodyPr/>
          <a:lstStyle/>
          <a:p>
            <a:r>
              <a:rPr lang="es-ES">
                <a:cs typeface="Calibri Light"/>
              </a:rPr>
              <a:t>,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EB8AC5-4258-EE2F-D70A-9104DDE9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" dirty="0">
                <a:solidFill>
                  <a:srgbClr val="202124"/>
                </a:solidFill>
                <a:latin typeface="Calibri"/>
                <a:cs typeface="Calibri"/>
              </a:rPr>
              <a:t>I bought some second-hand boots.</a:t>
            </a:r>
          </a:p>
          <a:p>
            <a:r>
              <a:rPr lang="en" dirty="0">
                <a:solidFill>
                  <a:srgbClr val="202124"/>
                </a:solidFill>
                <a:latin typeface="Calibri"/>
                <a:cs typeface="Arial"/>
              </a:rPr>
              <a:t>I decorated my house with recycled things.</a:t>
            </a:r>
            <a:endParaRPr lang="en" dirty="0">
              <a:solidFill>
                <a:srgbClr val="202124"/>
              </a:solidFill>
              <a:latin typeface="Calibri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B961273-3DFA-1C6D-E507-3B793BDE0DE4}"/>
              </a:ext>
            </a:extLst>
          </p:cNvPr>
          <p:cNvSpPr txBox="1">
            <a:spLocks/>
          </p:cNvSpPr>
          <p:nvPr/>
        </p:nvSpPr>
        <p:spPr>
          <a:xfrm>
            <a:off x="1637830" y="459199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sz="4000" dirty="0">
                <a:latin typeface="ADLaM Display"/>
                <a:ea typeface="ADLaM Display"/>
                <a:cs typeface="ADLaM Display"/>
              </a:rPr>
              <a:t> 12th</a:t>
            </a:r>
            <a:endParaRPr lang="es-ES" sz="4000" dirty="0"/>
          </a:p>
        </p:txBody>
      </p:sp>
      <p:pic>
        <p:nvPicPr>
          <p:cNvPr id="10" name="Imagen 9" descr="14,265 imágenes, fotos de stock, objetos en 3D y vectores sobre Cosas  recicladas | Shutterstock">
            <a:extLst>
              <a:ext uri="{FF2B5EF4-FFF2-40B4-BE49-F238E27FC236}">
                <a16:creationId xmlns:a16="http://schemas.microsoft.com/office/drawing/2014/main" id="{A5F318CF-23C6-3063-F4F9-5E4C33486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89" y="2063045"/>
            <a:ext cx="3589866" cy="23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4261CE-3281-973A-5463-A3660511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s-ES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dirty="0">
                <a:latin typeface="ADLaM Display"/>
                <a:ea typeface="ADLaM Display"/>
                <a:cs typeface="ADLaM Display"/>
              </a:rPr>
              <a:t> 13th</a:t>
            </a:r>
            <a:endParaRPr lang="es-ES" dirty="0"/>
          </a:p>
        </p:txBody>
      </p:sp>
      <p:pic>
        <p:nvPicPr>
          <p:cNvPr id="7" name="Imagen 6" descr="Visible Ligero Artesano tela de bolsas reciclables Arturo período  Desbordamiento">
            <a:extLst>
              <a:ext uri="{FF2B5EF4-FFF2-40B4-BE49-F238E27FC236}">
                <a16:creationId xmlns:a16="http://schemas.microsoft.com/office/drawing/2014/main" id="{542EB279-5DB9-39EC-90A9-9EFE410D6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38" r="18361" b="-2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8" name="Imagen 7" descr="Visible Ligero Artesano tela de bolsas reciclables Arturo período  Desbordamiento">
            <a:extLst>
              <a:ext uri="{FF2B5EF4-FFF2-40B4-BE49-F238E27FC236}">
                <a16:creationId xmlns:a16="http://schemas.microsoft.com/office/drawing/2014/main" id="{5DD3B338-7762-4EB4-E1CF-A890DA9A7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38" r="18361" b="-2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EFADA0-DAE4-2777-A5DF-17951A227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I took my own reusable bags to the supermarket</a:t>
            </a:r>
          </a:p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I used organic waste to make compost.</a:t>
            </a:r>
          </a:p>
        </p:txBody>
      </p:sp>
    </p:spTree>
    <p:extLst>
      <p:ext uri="{BB962C8B-B14F-4D97-AF65-F5344CB8AC3E}">
        <p14:creationId xmlns:p14="http://schemas.microsoft.com/office/powerpoint/2010/main" val="360795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71ADC0-0C01-C91F-98F0-57E06601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DLaM Display"/>
                <a:ea typeface="ADLaM Display"/>
                <a:cs typeface="ADLaM Display"/>
              </a:rPr>
              <a:t>December 14th</a:t>
            </a:r>
            <a:br>
              <a:rPr lang="en-US" dirty="0"/>
            </a:br>
            <a:endParaRPr lang="es-ES" dirty="0">
              <a:latin typeface="Arial"/>
              <a:ea typeface="ADLaM Display"/>
              <a:cs typeface="Arial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F33CED-02D9-3B22-C2E2-F5D9BF78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" dirty="0">
                <a:latin typeface="Calibri"/>
                <a:cs typeface="Calibri"/>
              </a:rPr>
              <a:t>I made a gift out of used things. </a:t>
            </a:r>
            <a:endParaRPr lang="es-ES" dirty="0">
              <a:cs typeface="Calibri"/>
            </a:endParaRPr>
          </a:p>
          <a:p>
            <a:r>
              <a:rPr lang="en" dirty="0">
                <a:latin typeface="Calibri"/>
                <a:cs typeface="Calibri"/>
              </a:rPr>
              <a:t>I bought my cousin a game about the environment.</a:t>
            </a:r>
          </a:p>
          <a:p>
            <a:endParaRPr lang="en" dirty="0">
              <a:latin typeface="Consolas"/>
            </a:endParaRPr>
          </a:p>
        </p:txBody>
      </p:sp>
      <p:pic>
        <p:nvPicPr>
          <p:cNvPr id="7" name="Imagen 6" descr="Juegos de mesa sobre el medioambiente | EDUCACIÓN 3.0">
            <a:extLst>
              <a:ext uri="{FF2B5EF4-FFF2-40B4-BE49-F238E27FC236}">
                <a16:creationId xmlns:a16="http://schemas.microsoft.com/office/drawing/2014/main" id="{8E6F2AB4-28F4-37E9-A54C-EC0EE557A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03" r="6" b="1120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3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Mypicompany Pack de 6 Vasos Plastico Duro y 6 Platos Plastico Duro  Reutilizables Platos y Vasos para Cumpleaños. Vajilla Camping apta para  Microondas : Amazon.es: Hogar y cocina">
            <a:extLst>
              <a:ext uri="{FF2B5EF4-FFF2-40B4-BE49-F238E27FC236}">
                <a16:creationId xmlns:a16="http://schemas.microsoft.com/office/drawing/2014/main" id="{9442E31E-F885-57AB-6C1F-9A36E1724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9" r="2141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55DBD0-20CE-9CE8-DF09-900D0088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DLaM Display"/>
                <a:ea typeface="ADLaM Display"/>
                <a:cs typeface="ADLaM Display"/>
              </a:rPr>
              <a:t>December 15th</a:t>
            </a:r>
            <a:br>
              <a:rPr lang="en-US" dirty="0"/>
            </a:br>
            <a:endParaRPr lang="es-ES" dirty="0">
              <a:latin typeface="Arial"/>
              <a:ea typeface="ADLaM Display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FC6A6E-4BE8-ACE0-CBF7-8EC23FFE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" dirty="0">
                <a:latin typeface="Calibri"/>
                <a:cs typeface="Calibri"/>
              </a:rPr>
              <a:t>I used reusable cups and plates.</a:t>
            </a:r>
          </a:p>
          <a:p>
            <a:r>
              <a:rPr lang="en" dirty="0">
                <a:latin typeface="Calibri"/>
                <a:cs typeface="Arial"/>
              </a:rPr>
              <a:t>I explained to my brother what will happen if we do not take care of the environment.</a:t>
            </a:r>
            <a:endParaRPr lang="en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96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44983-9C8A-BAA9-0C5F-BA29212F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s-ES" sz="2100">
              <a:solidFill>
                <a:srgbClr val="202124"/>
              </a:solidFill>
              <a:latin typeface="Arial"/>
              <a:ea typeface="ADLaM Display"/>
              <a:cs typeface="Arial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4998A2-7316-8655-606A-F8320E58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202124"/>
                </a:solidFill>
                <a:cs typeface="Arial"/>
              </a:rPr>
              <a:t>I </a:t>
            </a:r>
            <a:r>
              <a:rPr lang="es-ES" dirty="0" err="1">
                <a:solidFill>
                  <a:srgbClr val="202124"/>
                </a:solidFill>
                <a:cs typeface="Arial"/>
              </a:rPr>
              <a:t>advised</a:t>
            </a:r>
            <a:r>
              <a:rPr lang="es-ES" dirty="0">
                <a:solidFill>
                  <a:srgbClr val="202124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202124"/>
                </a:solidFill>
                <a:cs typeface="Arial"/>
              </a:rPr>
              <a:t>my</a:t>
            </a:r>
            <a:r>
              <a:rPr lang="es-ES" dirty="0">
                <a:solidFill>
                  <a:srgbClr val="202124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202124"/>
                </a:solidFill>
                <a:cs typeface="Arial"/>
              </a:rPr>
              <a:t>friends</a:t>
            </a:r>
            <a:r>
              <a:rPr lang="es-ES" dirty="0">
                <a:solidFill>
                  <a:srgbClr val="202124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202124"/>
                </a:solidFill>
                <a:cs typeface="Arial"/>
              </a:rPr>
              <a:t>not</a:t>
            </a:r>
            <a:r>
              <a:rPr lang="es-ES" dirty="0">
                <a:solidFill>
                  <a:srgbClr val="202124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202124"/>
                </a:solidFill>
                <a:cs typeface="Arial"/>
              </a:rPr>
              <a:t>to</a:t>
            </a:r>
            <a:r>
              <a:rPr lang="es-ES" dirty="0">
                <a:solidFill>
                  <a:srgbClr val="202124"/>
                </a:solidFill>
                <a:cs typeface="Arial"/>
              </a:rPr>
              <a:t> use </a:t>
            </a:r>
            <a:r>
              <a:rPr lang="es-ES" dirty="0" err="1">
                <a:solidFill>
                  <a:srgbClr val="202124"/>
                </a:solidFill>
                <a:cs typeface="Arial"/>
              </a:rPr>
              <a:t>their</a:t>
            </a:r>
            <a:r>
              <a:rPr lang="es-ES" dirty="0">
                <a:solidFill>
                  <a:srgbClr val="202124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202124"/>
                </a:solidFill>
                <a:cs typeface="Arial"/>
              </a:rPr>
              <a:t>cell</a:t>
            </a:r>
            <a:r>
              <a:rPr lang="es-ES" dirty="0">
                <a:solidFill>
                  <a:srgbClr val="202124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202124"/>
                </a:solidFill>
                <a:cs typeface="Arial"/>
              </a:rPr>
              <a:t>phones</a:t>
            </a:r>
            <a:r>
              <a:rPr lang="es-ES" dirty="0">
                <a:solidFill>
                  <a:srgbClr val="202124"/>
                </a:solidFill>
                <a:cs typeface="Arial"/>
              </a:rPr>
              <a:t> so </a:t>
            </a:r>
            <a:r>
              <a:rPr lang="es-ES" dirty="0" err="1">
                <a:solidFill>
                  <a:srgbClr val="202124"/>
                </a:solidFill>
                <a:cs typeface="Arial"/>
              </a:rPr>
              <a:t>much</a:t>
            </a:r>
            <a:r>
              <a:rPr lang="es-ES" dirty="0">
                <a:solidFill>
                  <a:srgbClr val="202124"/>
                </a:solidFill>
                <a:cs typeface="Arial"/>
              </a:rPr>
              <a:t>.</a:t>
            </a:r>
          </a:p>
          <a:p>
            <a:r>
              <a:rPr lang="en" dirty="0">
                <a:solidFill>
                  <a:srgbClr val="202124"/>
                </a:solidFill>
                <a:ea typeface="Calibri"/>
                <a:cs typeface="Arial"/>
              </a:rPr>
              <a:t>And I also advised them to turn off their cell phones at night.</a:t>
            </a:r>
            <a:endParaRPr lang="es-ES" dirty="0">
              <a:solidFill>
                <a:srgbClr val="202124"/>
              </a:solidFill>
              <a:ea typeface="Calibri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8D9C4E-D6F4-39A7-ED03-5423B21897D0}"/>
              </a:ext>
            </a:extLst>
          </p:cNvPr>
          <p:cNvSpPr txBox="1"/>
          <p:nvPr/>
        </p:nvSpPr>
        <p:spPr>
          <a:xfrm>
            <a:off x="1026846" y="528806"/>
            <a:ext cx="1013908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aseline="30000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sz="5400" baseline="30000" dirty="0">
                <a:latin typeface="ADLaM Display"/>
                <a:ea typeface="ADLaM Display"/>
                <a:cs typeface="ADLaM Display"/>
              </a:rPr>
              <a:t> 16th </a:t>
            </a:r>
            <a:endParaRPr lang="es-ES" sz="5400" dirty="0"/>
          </a:p>
        </p:txBody>
      </p:sp>
      <p:pic>
        <p:nvPicPr>
          <p:cNvPr id="3" name="Imagen 2" descr="La criminalización (o no) de usar el teléfono móvil durante ...">
            <a:extLst>
              <a:ext uri="{FF2B5EF4-FFF2-40B4-BE49-F238E27FC236}">
                <a16:creationId xmlns:a16="http://schemas.microsoft.com/office/drawing/2014/main" id="{8ACF3BD3-1D1D-B3AC-1168-1EDFE5ED4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804" y="3249146"/>
            <a:ext cx="2287120" cy="22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5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6DC9E0-AC95-D4EF-C3CD-54DAE503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DLaM Display"/>
                <a:ea typeface="ADLaM Display"/>
                <a:cs typeface="ADLaM Display"/>
              </a:rPr>
              <a:t>December 17th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79581-0F82-81DB-7549-7AF4A0929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 explained to my little cousin how to the protect bees.</a:t>
            </a:r>
          </a:p>
          <a:p>
            <a:r>
              <a:rPr lang="en" dirty="0">
                <a:latin typeface="Calibri"/>
                <a:ea typeface="Calibri"/>
                <a:cs typeface="Calibri"/>
              </a:rPr>
              <a:t>and we watch a documentary about it.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Imagen 3" descr="La abeja: una parte vital de los ecosistemas | National Geographic">
            <a:extLst>
              <a:ext uri="{FF2B5EF4-FFF2-40B4-BE49-F238E27FC236}">
                <a16:creationId xmlns:a16="http://schemas.microsoft.com/office/drawing/2014/main" id="{9CA58E3F-E6B9-1996-17CD-007E28306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45" r="18806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3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EE7B20-C7C9-ED43-51FC-64F6FA40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s-ES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dirty="0">
                <a:latin typeface="ADLaM Display"/>
                <a:ea typeface="ADLaM Display"/>
                <a:cs typeface="ADLaM Display"/>
              </a:rPr>
              <a:t> 18th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DA6FE3-B910-BFC4-E51E-AF4F619E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I went to a lecture and collected rubbish all around.</a:t>
            </a:r>
          </a:p>
          <a:p>
            <a:r>
              <a:rPr lang="en-US" dirty="0">
                <a:cs typeface="Calibri"/>
              </a:rPr>
              <a:t>I collected litter from the street.</a:t>
            </a:r>
            <a:endParaRPr lang="en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Imagen 3" descr="Ilustración de No Plástico Problema Ecológico Banner Vector Ilustración  Conjunto y más Vectores Libres de Derechos de Bolsa de plástico - iStock">
            <a:extLst>
              <a:ext uri="{FF2B5EF4-FFF2-40B4-BE49-F238E27FC236}">
                <a16:creationId xmlns:a16="http://schemas.microsoft.com/office/drawing/2014/main" id="{4E0D42D9-1CAC-C47A-A5A9-07BA3796A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49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9D5055-D9CA-4ECC-758F-24282C13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>
                <a:latin typeface="ADLaM Display"/>
                <a:ea typeface="ADLaM Display"/>
                <a:cs typeface="ADLaM Display"/>
              </a:rPr>
              <a:t> 1st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BE44D-59D3-DBAE-E73F-AA3C54941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 err="1">
                <a:cs typeface="Calibri"/>
              </a:rPr>
              <a:t>Today</a:t>
            </a:r>
            <a:r>
              <a:rPr lang="es-ES" dirty="0">
                <a:cs typeface="Calibri"/>
              </a:rPr>
              <a:t> I </a:t>
            </a:r>
            <a:r>
              <a:rPr lang="es-ES" dirty="0" err="1">
                <a:cs typeface="Calibri"/>
              </a:rPr>
              <a:t>took</a:t>
            </a:r>
            <a:r>
              <a:rPr lang="es-ES" dirty="0">
                <a:cs typeface="Calibri"/>
              </a:rPr>
              <a:t> a short </a:t>
            </a:r>
            <a:r>
              <a:rPr lang="es-ES" dirty="0" err="1">
                <a:cs typeface="Calibri"/>
              </a:rPr>
              <a:t>shower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to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save</a:t>
            </a:r>
            <a:r>
              <a:rPr lang="es-ES" dirty="0">
                <a:cs typeface="Calibri"/>
              </a:rPr>
              <a:t> wáter.</a:t>
            </a:r>
          </a:p>
          <a:p>
            <a:r>
              <a:rPr lang="es-ES" dirty="0">
                <a:cs typeface="Calibri"/>
              </a:rPr>
              <a:t>I </a:t>
            </a:r>
            <a:r>
              <a:rPr lang="es-ES" dirty="0" err="1">
                <a:cs typeface="Calibri"/>
              </a:rPr>
              <a:t>talked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to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my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family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about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the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environment</a:t>
            </a:r>
            <a:r>
              <a:rPr lang="es-ES" dirty="0">
                <a:cs typeface="Calibri"/>
              </a:rPr>
              <a:t>.</a:t>
            </a:r>
          </a:p>
          <a:p>
            <a:r>
              <a:rPr lang="es-ES" dirty="0">
                <a:cs typeface="Calibri"/>
              </a:rPr>
              <a:t>I </a:t>
            </a:r>
            <a:r>
              <a:rPr lang="es-ES" dirty="0" err="1">
                <a:cs typeface="Calibri"/>
              </a:rPr>
              <a:t>sorted</a:t>
            </a:r>
            <a:r>
              <a:rPr lang="es-ES" dirty="0">
                <a:cs typeface="Calibri"/>
              </a:rPr>
              <a:t> and </a:t>
            </a:r>
            <a:r>
              <a:rPr lang="es-ES" dirty="0" err="1">
                <a:cs typeface="Calibri"/>
              </a:rPr>
              <a:t>recycled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rubbish</a:t>
            </a:r>
            <a:r>
              <a:rPr lang="es-ES">
                <a:cs typeface="Calibri"/>
              </a:rPr>
              <a:t>.</a:t>
            </a:r>
            <a:endParaRPr lang="es-ES" dirty="0">
              <a:cs typeface="Calibri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Cómo reciclar en casa - Ideas imprescindibles">
            <a:extLst>
              <a:ext uri="{FF2B5EF4-FFF2-40B4-BE49-F238E27FC236}">
                <a16:creationId xmlns:a16="http://schemas.microsoft.com/office/drawing/2014/main" id="{28FD49DD-CB1F-F17E-DADB-3D1C660AA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7" r="12590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9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Opiniones sobre el medio ambiente - Remica opinión">
            <a:extLst>
              <a:ext uri="{FF2B5EF4-FFF2-40B4-BE49-F238E27FC236}">
                <a16:creationId xmlns:a16="http://schemas.microsoft.com/office/drawing/2014/main" id="{890D4F44-49F0-9E85-D710-728230C86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2" r="9963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0947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87E55A-6EBB-A3C8-C109-C481DCA9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sz="5400" baseline="30000" dirty="0" err="1">
                <a:latin typeface="+mn-lt"/>
                <a:ea typeface="+mj-lt"/>
                <a:cs typeface="+mj-lt"/>
              </a:rPr>
              <a:t>December</a:t>
            </a:r>
            <a:r>
              <a:rPr lang="es-ES" sz="5400" baseline="30000" dirty="0">
                <a:latin typeface="+mn-lt"/>
                <a:ea typeface="+mj-lt"/>
                <a:cs typeface="+mj-lt"/>
              </a:rPr>
              <a:t> 19th</a:t>
            </a:r>
            <a:endParaRPr lang="es-ES" sz="5400" dirty="0">
              <a:latin typeface="+mn-lt"/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7E451-0316-C4AA-DD5A-D5701575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I went recycling with my friends.</a:t>
            </a:r>
          </a:p>
          <a:p>
            <a:r>
              <a:rPr lang="en-US" dirty="0">
                <a:latin typeface="Calibri"/>
                <a:cs typeface="Calibri"/>
              </a:rPr>
              <a:t>I took the bus with my friends.</a:t>
            </a:r>
            <a:endParaRPr lang="en" dirty="0">
              <a:latin typeface="Calibri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14,265 imágenes, fotos de stock, objetos en 3D y vectores sobre Cosas  recicladas | Shutterstock">
            <a:extLst>
              <a:ext uri="{FF2B5EF4-FFF2-40B4-BE49-F238E27FC236}">
                <a16:creationId xmlns:a16="http://schemas.microsoft.com/office/drawing/2014/main" id="{47B10CDE-9698-24FC-7A6A-5D25EBBA7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7" r="14198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38,703 imágenes, fotos de stock, objetos en 3D y vectores sobre Personas  reciclando en contenedores | Shutterstock">
            <a:extLst>
              <a:ext uri="{FF2B5EF4-FFF2-40B4-BE49-F238E27FC236}">
                <a16:creationId xmlns:a16="http://schemas.microsoft.com/office/drawing/2014/main" id="{7BE06002-5484-62D0-0518-B05509EF7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1" r="12271" b="-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8628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8760E-F5D4-2172-2A4F-1D43761D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900518" cy="491846"/>
          </a:xfrm>
        </p:spPr>
        <p:txBody>
          <a:bodyPr>
            <a:normAutofit fontScale="90000"/>
          </a:bodyPr>
          <a:lstStyle/>
          <a:p>
            <a:r>
              <a:rPr lang="es-ES">
                <a:ea typeface="Calibri Light"/>
                <a:cs typeface="Calibri Light"/>
              </a:rPr>
              <a:t>.</a:t>
            </a:r>
            <a:endParaRPr lang="es-ES"/>
          </a:p>
        </p:txBody>
      </p:sp>
      <p:pic>
        <p:nvPicPr>
          <p:cNvPr id="6" name="Marcador de contenido 5" descr="Agaleus, comprometidos con el cuidado del medio ambiente - Agaleus">
            <a:extLst>
              <a:ext uri="{FF2B5EF4-FFF2-40B4-BE49-F238E27FC236}">
                <a16:creationId xmlns:a16="http://schemas.microsoft.com/office/drawing/2014/main" id="{E8B858D9-2425-8D66-B80F-89A47DC95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955" y="3500144"/>
            <a:ext cx="5038533" cy="2968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D563D6-647D-AB35-CFD8-9E2B11F7B13B}"/>
              </a:ext>
            </a:extLst>
          </p:cNvPr>
          <p:cNvSpPr txBox="1"/>
          <p:nvPr/>
        </p:nvSpPr>
        <p:spPr>
          <a:xfrm>
            <a:off x="2115671" y="555812"/>
            <a:ext cx="534296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600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sz="4600" dirty="0">
                <a:latin typeface="ADLaM Display"/>
                <a:ea typeface="ADLaM Display"/>
                <a:cs typeface="ADLaM Display"/>
              </a:rPr>
              <a:t> 20th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8C09E9-243D-9B3B-74E0-5DDB38E27109}"/>
              </a:ext>
            </a:extLst>
          </p:cNvPr>
          <p:cNvSpPr txBox="1"/>
          <p:nvPr/>
        </p:nvSpPr>
        <p:spPr>
          <a:xfrm>
            <a:off x="1450622" y="1422401"/>
            <a:ext cx="866986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I have finally finished this diary. I hope it will help raise awareness of good habits and the importance of looking after the environment.</a:t>
            </a:r>
          </a:p>
        </p:txBody>
      </p:sp>
      <p:pic>
        <p:nvPicPr>
          <p:cNvPr id="8" name="Imagen 7" descr="Vectores e ilustraciones de Medio ambiente para descargar gratis | Freepik">
            <a:extLst>
              <a:ext uri="{FF2B5EF4-FFF2-40B4-BE49-F238E27FC236}">
                <a16:creationId xmlns:a16="http://schemas.microsoft.com/office/drawing/2014/main" id="{A22932A5-B051-C138-4797-976DD216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59" y="3901872"/>
            <a:ext cx="3222977" cy="21471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8962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553A98-7541-7A91-6ABC-BB4B3FD3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dirty="0">
                <a:latin typeface="ADLaM Display"/>
                <a:ea typeface="ADLaM Display"/>
                <a:cs typeface="ADLaM Display"/>
              </a:rPr>
              <a:t> 2nd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574C87-A3F2-7827-2E9C-D8808430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>
                <a:cs typeface="Calibri"/>
              </a:rPr>
              <a:t>I </a:t>
            </a:r>
            <a:r>
              <a:rPr lang="es-ES" dirty="0" err="1">
                <a:cs typeface="Calibri"/>
              </a:rPr>
              <a:t>wrote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an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essay</a:t>
            </a:r>
            <a:r>
              <a:rPr lang="es-ES" dirty="0">
                <a:cs typeface="Calibri"/>
              </a:rPr>
              <a:t> </a:t>
            </a:r>
            <a:r>
              <a:rPr lang="es-ES" dirty="0" err="1">
                <a:cs typeface="Calibri"/>
              </a:rPr>
              <a:t>about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the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environment</a:t>
            </a:r>
            <a:r>
              <a:rPr lang="es-ES" dirty="0">
                <a:cs typeface="Calibri"/>
              </a:rPr>
              <a:t>.</a:t>
            </a:r>
          </a:p>
          <a:p>
            <a:r>
              <a:rPr lang="en" dirty="0">
                <a:latin typeface="Calibri"/>
                <a:cs typeface="Calibri"/>
              </a:rPr>
              <a:t>I turned off the tap while brushing my teeth.</a:t>
            </a:r>
          </a:p>
          <a:p>
            <a:r>
              <a:rPr lang="en-US" dirty="0">
                <a:latin typeface="Calibri"/>
                <a:cs typeface="Calibri"/>
              </a:rPr>
              <a:t>I watered the plants in the garden with rainwater.</a:t>
            </a:r>
            <a:endParaRPr lang="en" dirty="0">
              <a:latin typeface="Calibri"/>
              <a:cs typeface="Calibri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3.500+ Cerrar Grifo Fotografías de stock, fotos e imágenes ...">
            <a:extLst>
              <a:ext uri="{FF2B5EF4-FFF2-40B4-BE49-F238E27FC236}">
                <a16:creationId xmlns:a16="http://schemas.microsoft.com/office/drawing/2014/main" id="{78D3CFF9-D928-A150-9FD9-157BCCB9A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9" r="20637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9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Cierre De Vista De Alguien Que Regar Su Jardín De Plantas De Patata Rojizo  Fotos, retratos, imágenes y fotografía de archivo libres de derecho. Image  19278967">
            <a:extLst>
              <a:ext uri="{FF2B5EF4-FFF2-40B4-BE49-F238E27FC236}">
                <a16:creationId xmlns:a16="http://schemas.microsoft.com/office/drawing/2014/main" id="{4300A9A5-4D0B-D328-4F25-14AAAC2B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1" r="1173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419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697B11-43EC-14BE-B2C6-9877E819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dirty="0">
                <a:latin typeface="ADLaM Display"/>
                <a:ea typeface="ADLaM Display"/>
                <a:cs typeface="ADLaM Display"/>
              </a:rPr>
              <a:t> 3rd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C32908-0208-1C45-BA28-85AB5180E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cs typeface="Calibri"/>
              </a:rPr>
              <a:t>I </a:t>
            </a:r>
            <a:r>
              <a:rPr lang="es-ES" dirty="0" err="1">
                <a:cs typeface="Calibri"/>
              </a:rPr>
              <a:t>picked</a:t>
            </a:r>
            <a:r>
              <a:rPr lang="es-ES" dirty="0">
                <a:cs typeface="Calibri"/>
              </a:rPr>
              <a:t> up </a:t>
            </a:r>
            <a:r>
              <a:rPr lang="es-ES" dirty="0" err="1">
                <a:cs typeface="Calibri"/>
              </a:rPr>
              <a:t>litter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from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the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street</a:t>
            </a:r>
            <a:r>
              <a:rPr lang="es-ES" dirty="0">
                <a:cs typeface="Calibri"/>
              </a:rPr>
              <a:t>.</a:t>
            </a:r>
          </a:p>
          <a:p>
            <a:r>
              <a:rPr lang="es-ES" dirty="0">
                <a:latin typeface="Calibri"/>
                <a:cs typeface="Arial"/>
              </a:rPr>
              <a:t>I </a:t>
            </a:r>
            <a:r>
              <a:rPr lang="es-ES" dirty="0" err="1">
                <a:latin typeface="Calibri"/>
                <a:cs typeface="Arial"/>
              </a:rPr>
              <a:t>cycled</a:t>
            </a:r>
            <a:r>
              <a:rPr lang="es-ES" dirty="0">
                <a:latin typeface="Calibri"/>
                <a:cs typeface="Arial"/>
              </a:rPr>
              <a:t> </a:t>
            </a:r>
            <a:r>
              <a:rPr lang="es-ES" dirty="0" err="1">
                <a:latin typeface="Calibri"/>
                <a:cs typeface="Arial"/>
              </a:rPr>
              <a:t>to</a:t>
            </a:r>
            <a:r>
              <a:rPr lang="es-ES" dirty="0">
                <a:latin typeface="Calibri"/>
                <a:cs typeface="Arial"/>
              </a:rPr>
              <a:t> </a:t>
            </a:r>
            <a:r>
              <a:rPr lang="es-ES" dirty="0" err="1">
                <a:latin typeface="Calibri"/>
                <a:cs typeface="Arial"/>
              </a:rPr>
              <a:t>school</a:t>
            </a:r>
            <a:r>
              <a:rPr lang="es-ES" dirty="0">
                <a:latin typeface="Calibri"/>
                <a:cs typeface="Arial"/>
              </a:rPr>
              <a:t>.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Plogging: ¿Qué es, cuáles son sus ventajas y cómo practicarlo?">
            <a:extLst>
              <a:ext uri="{FF2B5EF4-FFF2-40B4-BE49-F238E27FC236}">
                <a16:creationId xmlns:a16="http://schemas.microsoft.com/office/drawing/2014/main" id="{DEFA055D-C421-74C9-CF88-D7D8D36B0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89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9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r al instituto en bicicleta tiene premio en Sarria – GALICIAXA">
            <a:extLst>
              <a:ext uri="{FF2B5EF4-FFF2-40B4-BE49-F238E27FC236}">
                <a16:creationId xmlns:a16="http://schemas.microsoft.com/office/drawing/2014/main" id="{B940493B-EB0B-C558-3BC9-2FF239AF2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6" r="18001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6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9E8309-0F23-82E3-734B-83C40275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dirty="0">
                <a:latin typeface="ADLaM Display"/>
                <a:ea typeface="ADLaM Display"/>
                <a:cs typeface="ADLaM Display"/>
              </a:rPr>
              <a:t> 4th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FBA344-6E98-B9C7-7DB2-112C3A8C0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 took the bus to after-school activities.</a:t>
            </a:r>
          </a:p>
          <a:p>
            <a:r>
              <a:rPr lang="en-US" dirty="0"/>
              <a:t>I planted some beans in my garden.</a:t>
            </a:r>
          </a:p>
          <a:p>
            <a:r>
              <a:rPr lang="en-US" dirty="0"/>
              <a:t>I explained to my little cousin how to protect bees.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 descr="Plantando Árbol En El Jardín Concepto Salvar El Mundo Tierra Verde Foto de  stock y más banco de imágenes de Árbol - iStock">
            <a:extLst>
              <a:ext uri="{FF2B5EF4-FFF2-40B4-BE49-F238E27FC236}">
                <a16:creationId xmlns:a16="http://schemas.microsoft.com/office/drawing/2014/main" id="{11396E66-DFAC-650D-7322-F7C6E0032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7" r="-1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Piden vecinos rutas de camión en la colonia Primera de mayo - El Sol de San  Luis | Noticias Locales, Policiacas, sobre México, San Luis Potosí y el  Mundo">
            <a:extLst>
              <a:ext uri="{FF2B5EF4-FFF2-40B4-BE49-F238E27FC236}">
                <a16:creationId xmlns:a16="http://schemas.microsoft.com/office/drawing/2014/main" id="{E2E5C22C-1224-CED5-2BA8-CDDB465C0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3" r="1513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491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8FA3A1-4DDA-2953-78AC-144FDDC4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dirty="0">
                <a:latin typeface="ADLaM Display"/>
                <a:ea typeface="ADLaM Display"/>
                <a:cs typeface="ADLaM Display"/>
              </a:rPr>
              <a:t> 5th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55CE8-1A46-0DD6-0D62-8C21069C4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I watched a documentary about the ocean.</a:t>
            </a:r>
          </a:p>
          <a:p>
            <a:r>
              <a:rPr lang="en-US" dirty="0">
                <a:cs typeface="Calibri"/>
              </a:rPr>
              <a:t>I made Christmas decorations out of recycled things.</a:t>
            </a:r>
            <a:endParaRPr lang="es-ES" dirty="0">
              <a:cs typeface="Calibri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RECOPILATORIO: Manualidades Navidad | Manualidades, Manualidades navideñas,  Manualidades navidad infantil">
            <a:extLst>
              <a:ext uri="{FF2B5EF4-FFF2-40B4-BE49-F238E27FC236}">
                <a16:creationId xmlns:a16="http://schemas.microsoft.com/office/drawing/2014/main" id="{E8576744-3249-7CEB-648F-086922C32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22" r="-3" b="1318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9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El Mar a Fons | Documentales y videos">
            <a:extLst>
              <a:ext uri="{FF2B5EF4-FFF2-40B4-BE49-F238E27FC236}">
                <a16:creationId xmlns:a16="http://schemas.microsoft.com/office/drawing/2014/main" id="{B8B9CEFC-FE25-30C4-A5ED-041C80A8A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36" r="-1" b="15976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46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1E3217-98D3-256E-5EAB-DCF7BE3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dirty="0">
                <a:latin typeface="ADLaM Display"/>
                <a:ea typeface="ADLaM Display"/>
                <a:cs typeface="ADLaM Display"/>
              </a:rPr>
              <a:t> 6th</a:t>
            </a:r>
            <a:endParaRPr lang="es-ES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56AD92C-4B39-1D2E-FE55-BD9F1AAF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s-ES" dirty="0">
                <a:cs typeface="Calibri"/>
              </a:rPr>
              <a:t>I  </a:t>
            </a:r>
            <a:r>
              <a:rPr lang="es-ES" dirty="0" err="1">
                <a:cs typeface="Calibri"/>
              </a:rPr>
              <a:t>made</a:t>
            </a:r>
            <a:r>
              <a:rPr lang="es-ES" dirty="0">
                <a:cs typeface="Calibri"/>
              </a:rPr>
              <a:t> compost.</a:t>
            </a:r>
          </a:p>
          <a:p>
            <a:pPr>
              <a:buNone/>
            </a:pPr>
            <a:r>
              <a:rPr lang="en-US" dirty="0">
                <a:cs typeface="Calibri"/>
              </a:rPr>
              <a:t>I volunteered to reforest with my community.</a:t>
            </a:r>
          </a:p>
          <a:p>
            <a:pPr>
              <a:buNone/>
            </a:pPr>
            <a:r>
              <a:rPr lang="es-ES" dirty="0">
                <a:cs typeface="Calibri"/>
              </a:rPr>
              <a:t>I </a:t>
            </a:r>
            <a:r>
              <a:rPr lang="es-ES" dirty="0" err="1">
                <a:cs typeface="Calibri"/>
              </a:rPr>
              <a:t>participated</a:t>
            </a:r>
            <a:r>
              <a:rPr lang="es-ES" dirty="0">
                <a:cs typeface="Calibri"/>
              </a:rPr>
              <a:t> in a </a:t>
            </a:r>
            <a:r>
              <a:rPr lang="es-ES" dirty="0" err="1">
                <a:cs typeface="Calibri"/>
              </a:rPr>
              <a:t>demonstration</a:t>
            </a:r>
            <a:r>
              <a:rPr lang="es-ES" dirty="0">
                <a:cs typeface="Calibri"/>
              </a:rPr>
              <a:t>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n 17" descr="Cómo hacer abono orgánico casero para plantas - 10 opciones">
            <a:extLst>
              <a:ext uri="{FF2B5EF4-FFF2-40B4-BE49-F238E27FC236}">
                <a16:creationId xmlns:a16="http://schemas.microsoft.com/office/drawing/2014/main" id="{E2A1D6ED-BE60-19F5-5405-23DB917A7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r="4471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n 19" descr="Ambientalistas también marchararán en el paro del 21 de noviembre - Medio  Ambiente - Vida - ELTIEMPO.COM">
            <a:extLst>
              <a:ext uri="{FF2B5EF4-FFF2-40B4-BE49-F238E27FC236}">
                <a16:creationId xmlns:a16="http://schemas.microsoft.com/office/drawing/2014/main" id="{B558E556-FBA5-8C5C-74C2-3B03DDFFC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09" r="8203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199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D34806-83B8-2006-064F-E660A5116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/>
            </a:b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9BD50-A5C6-CD24-8892-2BC19F34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/>
          </a:p>
          <a:p>
            <a:pPr marL="0"/>
            <a:endParaRPr lang="en-US"/>
          </a:p>
        </p:txBody>
      </p:sp>
      <p:pic>
        <p:nvPicPr>
          <p:cNvPr id="8" name="Imagen 7" descr="Cinco dispositivos que ayudan a ahorrar energía y a reducir el costo del  recibo de la luz">
            <a:extLst>
              <a:ext uri="{FF2B5EF4-FFF2-40B4-BE49-F238E27FC236}">
                <a16:creationId xmlns:a16="http://schemas.microsoft.com/office/drawing/2014/main" id="{BCF705F6-7321-E875-CF81-287B41E07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4" r="22434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E77AB3-8F87-2E9E-5769-DD165302C012}"/>
              </a:ext>
            </a:extLst>
          </p:cNvPr>
          <p:cNvSpPr txBox="1"/>
          <p:nvPr/>
        </p:nvSpPr>
        <p:spPr>
          <a:xfrm>
            <a:off x="841804" y="3377513"/>
            <a:ext cx="5389757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800" dirty="0">
                <a:ea typeface="Calibri"/>
                <a:cs typeface="Calibri"/>
              </a:rPr>
              <a:t>I </a:t>
            </a:r>
            <a:r>
              <a:rPr lang="es-ES" sz="2800" dirty="0" err="1">
                <a:ea typeface="Calibri"/>
                <a:cs typeface="Calibri"/>
              </a:rPr>
              <a:t>unplugged</a:t>
            </a:r>
            <a:r>
              <a:rPr lang="es-ES" sz="2800" dirty="0">
                <a:ea typeface="Calibri"/>
                <a:cs typeface="Calibri"/>
              </a:rPr>
              <a:t> </a:t>
            </a:r>
            <a:r>
              <a:rPr lang="es-ES" sz="2800" dirty="0" err="1">
                <a:ea typeface="Calibri"/>
                <a:cs typeface="Calibri"/>
              </a:rPr>
              <a:t>electronic</a:t>
            </a:r>
            <a:r>
              <a:rPr lang="es-ES" sz="2800" dirty="0">
                <a:ea typeface="Calibri"/>
                <a:cs typeface="Calibri"/>
              </a:rPr>
              <a:t> </a:t>
            </a:r>
            <a:r>
              <a:rPr lang="es-ES" sz="2800" dirty="0" err="1">
                <a:ea typeface="Calibri"/>
                <a:cs typeface="Calibri"/>
              </a:rPr>
              <a:t>devices</a:t>
            </a:r>
            <a:r>
              <a:rPr lang="es-ES" sz="2800" dirty="0">
                <a:ea typeface="Calibri"/>
                <a:cs typeface="Calibri"/>
              </a:rPr>
              <a:t> </a:t>
            </a:r>
            <a:r>
              <a:rPr lang="es-ES" sz="2800" dirty="0" err="1">
                <a:ea typeface="Calibri"/>
                <a:cs typeface="Calibri"/>
              </a:rPr>
              <a:t>to</a:t>
            </a:r>
            <a:r>
              <a:rPr lang="es-ES" sz="2800" dirty="0">
                <a:ea typeface="Calibri"/>
                <a:cs typeface="Calibri"/>
              </a:rPr>
              <a:t> </a:t>
            </a:r>
            <a:r>
              <a:rPr lang="es-ES" sz="2800" dirty="0" err="1">
                <a:ea typeface="Calibri"/>
                <a:cs typeface="Calibri"/>
              </a:rPr>
              <a:t>save</a:t>
            </a:r>
            <a:r>
              <a:rPr lang="es-ES" sz="2800" dirty="0">
                <a:ea typeface="Calibri"/>
                <a:cs typeface="Calibri"/>
              </a:rPr>
              <a:t> </a:t>
            </a:r>
            <a:r>
              <a:rPr lang="es-ES" sz="2800" dirty="0" err="1">
                <a:ea typeface="Calibri"/>
                <a:cs typeface="Calibri"/>
              </a:rPr>
              <a:t>energy</a:t>
            </a:r>
            <a:r>
              <a:rPr lang="es-ES" sz="2800" dirty="0">
                <a:ea typeface="Calibri"/>
                <a:cs typeface="Calibri"/>
              </a:rPr>
              <a:t>.</a:t>
            </a:r>
            <a:r>
              <a:rPr lang="en-US" sz="2800" dirty="0">
                <a:ea typeface="Calibri"/>
                <a:cs typeface="Calibri"/>
              </a:rPr>
              <a:t> </a:t>
            </a: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sz="2800" dirty="0">
                <a:solidFill>
                  <a:srgbClr val="202124"/>
                </a:solidFill>
                <a:ea typeface="Calibri"/>
                <a:cs typeface="Calibri"/>
              </a:rPr>
              <a:t>I</a:t>
            </a:r>
            <a:r>
              <a:rPr lang="es-ES" dirty="0">
                <a:solidFill>
                  <a:srgbClr val="202124"/>
                </a:solidFill>
                <a:ea typeface="+mn-lt"/>
                <a:cs typeface="+mn-lt"/>
              </a:rPr>
              <a:t> </a:t>
            </a:r>
            <a:r>
              <a:rPr lang="es-ES" sz="2800" dirty="0" err="1">
                <a:solidFill>
                  <a:srgbClr val="202124"/>
                </a:solidFill>
                <a:ea typeface="Calibri"/>
                <a:cs typeface="Calibri"/>
              </a:rPr>
              <a:t>had</a:t>
            </a:r>
            <a:r>
              <a:rPr lang="es-ES" sz="2800" dirty="0">
                <a:solidFill>
                  <a:srgbClr val="202124"/>
                </a:solidFill>
                <a:ea typeface="Calibri"/>
                <a:cs typeface="Calibri"/>
              </a:rPr>
              <a:t> a </a:t>
            </a:r>
            <a:r>
              <a:rPr lang="es-ES" sz="2800" dirty="0" err="1">
                <a:solidFill>
                  <a:srgbClr val="202124"/>
                </a:solidFill>
                <a:ea typeface="Calibri"/>
                <a:cs typeface="Calibri"/>
              </a:rPr>
              <a:t>shower</a:t>
            </a:r>
            <a:r>
              <a:rPr lang="es-ES" sz="2800" dirty="0">
                <a:solidFill>
                  <a:srgbClr val="202124"/>
                </a:solidFill>
                <a:ea typeface="Calibri"/>
                <a:cs typeface="Calibri"/>
              </a:rPr>
              <a:t> </a:t>
            </a:r>
            <a:r>
              <a:rPr lang="es-ES" sz="2800" dirty="0" err="1">
                <a:solidFill>
                  <a:srgbClr val="202124"/>
                </a:solidFill>
                <a:ea typeface="Calibri"/>
                <a:cs typeface="Calibri"/>
              </a:rPr>
              <a:t>to</a:t>
            </a:r>
            <a:r>
              <a:rPr lang="es-ES" sz="2800" dirty="0">
                <a:solidFill>
                  <a:srgbClr val="202124"/>
                </a:solidFill>
                <a:ea typeface="Calibri"/>
                <a:cs typeface="Calibri"/>
              </a:rPr>
              <a:t> </a:t>
            </a:r>
            <a:r>
              <a:rPr lang="es-ES" sz="2800" dirty="0" err="1">
                <a:solidFill>
                  <a:srgbClr val="202124"/>
                </a:solidFill>
                <a:ea typeface="Calibri"/>
                <a:cs typeface="Calibri"/>
              </a:rPr>
              <a:t>save</a:t>
            </a:r>
            <a:r>
              <a:rPr lang="es-ES" sz="2800" dirty="0">
                <a:solidFill>
                  <a:srgbClr val="202124"/>
                </a:solidFill>
                <a:ea typeface="Calibri"/>
                <a:cs typeface="Calibri"/>
              </a:rPr>
              <a:t> </a:t>
            </a:r>
            <a:r>
              <a:rPr lang="es-ES" sz="2800" dirty="0" err="1">
                <a:solidFill>
                  <a:srgbClr val="202124"/>
                </a:solidFill>
                <a:ea typeface="Calibri"/>
                <a:cs typeface="Calibri"/>
              </a:rPr>
              <a:t>water</a:t>
            </a:r>
            <a:r>
              <a:rPr lang="es-ES" sz="2800" dirty="0">
                <a:solidFill>
                  <a:srgbClr val="202124"/>
                </a:solidFill>
                <a:ea typeface="Calibri"/>
                <a:cs typeface="Calibri"/>
              </a:rPr>
              <a:t>. </a:t>
            </a:r>
            <a:endParaRPr lang="es-ES" dirty="0"/>
          </a:p>
          <a:p>
            <a:pPr algn="l"/>
            <a:endParaRPr lang="es-ES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DF410A-99D9-D89A-C059-3DB3240476D6}"/>
              </a:ext>
            </a:extLst>
          </p:cNvPr>
          <p:cNvSpPr txBox="1"/>
          <p:nvPr/>
        </p:nvSpPr>
        <p:spPr>
          <a:xfrm>
            <a:off x="810912" y="733682"/>
            <a:ext cx="490408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700" dirty="0">
                <a:latin typeface="Times New Roman"/>
                <a:ea typeface="Times New Roman"/>
                <a:cs typeface="Times New Roman"/>
              </a:rPr>
              <a:t>  </a:t>
            </a:r>
            <a:r>
              <a:rPr lang="es-ES" sz="4400" b="1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December</a:t>
            </a:r>
            <a:r>
              <a:rPr lang="es-ES" sz="4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7th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9323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522E66-70A3-2945-D48D-78091F8A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dirty="0" err="1">
                <a:latin typeface="ADLaM Display"/>
                <a:ea typeface="ADLaM Display"/>
                <a:cs typeface="ADLaM Display"/>
              </a:rPr>
              <a:t>December</a:t>
            </a:r>
            <a:r>
              <a:rPr lang="es-ES" dirty="0">
                <a:latin typeface="ADLaM Display"/>
                <a:ea typeface="ADLaM Display"/>
                <a:cs typeface="ADLaM Display"/>
              </a:rPr>
              <a:t> 8th</a:t>
            </a:r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D5905327-4912-796C-8182-E49F5F5E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" dirty="0">
                <a:latin typeface="Calibri"/>
                <a:cs typeface="Calibri"/>
              </a:rPr>
              <a:t>I put all the clothes in the washing machine so as not to waste energy.</a:t>
            </a:r>
          </a:p>
          <a:p>
            <a:r>
              <a:rPr lang="en" dirty="0">
                <a:latin typeface="Calibri"/>
                <a:cs typeface="Calibri"/>
              </a:rPr>
              <a:t>I went to the beach to collect trash.</a:t>
            </a: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 descr="Lavadora inteligente AI Direct Drive™ - F4WV5010S2S | LG España">
            <a:extLst>
              <a:ext uri="{FF2B5EF4-FFF2-40B4-BE49-F238E27FC236}">
                <a16:creationId xmlns:a16="http://schemas.microsoft.com/office/drawing/2014/main" id="{658D2F10-A8EF-A07B-81C4-08A5C79F1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3" r="11764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2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 descr="Cómo disminuir la basura en playas? - Somos Falabella">
            <a:extLst>
              <a:ext uri="{FF2B5EF4-FFF2-40B4-BE49-F238E27FC236}">
                <a16:creationId xmlns:a16="http://schemas.microsoft.com/office/drawing/2014/main" id="{E5BC40D4-6F5E-C5D7-1E30-D9904915C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" r="1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9087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472</Words>
  <Application>Microsoft Office PowerPoint</Application>
  <PresentationFormat>Panorámica</PresentationFormat>
  <Paragraphs>73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ADLaM Display</vt:lpstr>
      <vt:lpstr>Arial</vt:lpstr>
      <vt:lpstr>Calibri</vt:lpstr>
      <vt:lpstr>Calibri Light</vt:lpstr>
      <vt:lpstr>Consolas</vt:lpstr>
      <vt:lpstr>Times New Roman</vt:lpstr>
      <vt:lpstr>Office Theme</vt:lpstr>
      <vt:lpstr>                           MY GREEN DIARY</vt:lpstr>
      <vt:lpstr>December 1st</vt:lpstr>
      <vt:lpstr>December 2nd</vt:lpstr>
      <vt:lpstr>December 3rd</vt:lpstr>
      <vt:lpstr>December 4th</vt:lpstr>
      <vt:lpstr>December 5th</vt:lpstr>
      <vt:lpstr>December 6th</vt:lpstr>
      <vt:lpstr> </vt:lpstr>
      <vt:lpstr>December 8th</vt:lpstr>
      <vt:lpstr>.</vt:lpstr>
      <vt:lpstr>December 10th</vt:lpstr>
      <vt:lpstr>December 11th</vt:lpstr>
      <vt:lpstr>,</vt:lpstr>
      <vt:lpstr>December 13th</vt:lpstr>
      <vt:lpstr>December 14th </vt:lpstr>
      <vt:lpstr>December 15th </vt:lpstr>
      <vt:lpstr> </vt:lpstr>
      <vt:lpstr>December 17th</vt:lpstr>
      <vt:lpstr>December 18th</vt:lpstr>
      <vt:lpstr>December 19th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María Pilar Nieto Becerra</cp:lastModifiedBy>
  <cp:revision>6</cp:revision>
  <dcterms:created xsi:type="dcterms:W3CDTF">2023-12-20T14:50:30Z</dcterms:created>
  <dcterms:modified xsi:type="dcterms:W3CDTF">2023-12-21T09:37:26Z</dcterms:modified>
</cp:coreProperties>
</file>