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5BB924-F9EE-4502-8BC5-C55D88639361}" v="266" dt="2024-01-25T09:13:17.8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96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52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0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48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3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4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1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42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90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33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6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ROC – Erasmus+ Project ” Rangers of Changes”">
            <a:extLst>
              <a:ext uri="{FF2B5EF4-FFF2-40B4-BE49-F238E27FC236}">
                <a16:creationId xmlns:a16="http://schemas.microsoft.com/office/drawing/2014/main" id="{82784DC7-08AC-ACB9-7BA5-BD4894FF42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9" r="-1" b="19157"/>
          <a:stretch/>
        </p:blipFill>
        <p:spPr>
          <a:xfrm>
            <a:off x="3523488" y="-43122"/>
            <a:ext cx="8668512" cy="685799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s-ES" sz="5400" dirty="0">
                <a:solidFill>
                  <a:srgbClr val="0070C0"/>
                </a:solidFill>
              </a:rPr>
              <a:t>RANGERS OF </a:t>
            </a:r>
            <a:r>
              <a:rPr lang="es-ES" sz="7200" dirty="0">
                <a:solidFill>
                  <a:srgbClr val="0070C0"/>
                </a:solidFill>
              </a:rPr>
              <a:t>CHANGE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0433" y="5936847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s-ES" sz="2000" b="1" dirty="0" err="1">
                <a:solidFill>
                  <a:srgbClr val="0070C0"/>
                </a:solidFill>
              </a:rPr>
              <a:t>by</a:t>
            </a:r>
            <a:r>
              <a:rPr lang="es-ES" sz="2000" b="1" dirty="0">
                <a:solidFill>
                  <a:srgbClr val="0070C0"/>
                </a:solidFill>
              </a:rPr>
              <a:t> Arantxa Serrano, Sofía </a:t>
            </a:r>
            <a:r>
              <a:rPr lang="es-ES" sz="2000" b="1" dirty="0" err="1">
                <a:solidFill>
                  <a:srgbClr val="0070C0"/>
                </a:solidFill>
              </a:rPr>
              <a:t>Kabbour</a:t>
            </a:r>
            <a:r>
              <a:rPr lang="es-ES" sz="2000" b="1" dirty="0">
                <a:solidFill>
                  <a:srgbClr val="0070C0"/>
                </a:solidFill>
              </a:rPr>
              <a:t> and Sheila Yáñez</a:t>
            </a:r>
            <a:endParaRPr lang="es-ES" b="1" dirty="0">
              <a:solidFill>
                <a:srgbClr val="0070C0"/>
              </a:solidFill>
            </a:endParaRPr>
          </a:p>
        </p:txBody>
      </p:sp>
      <p:pic>
        <p:nvPicPr>
          <p:cNvPr id="6" name="Imagen 5" descr="IES Eladio – IES Eladio Cabañero">
            <a:extLst>
              <a:ext uri="{FF2B5EF4-FFF2-40B4-BE49-F238E27FC236}">
                <a16:creationId xmlns:a16="http://schemas.microsoft.com/office/drawing/2014/main" id="{394DF7D9-B9BC-F64C-AEB8-AB02BBBAC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24" y="129411"/>
            <a:ext cx="1894934" cy="80510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6D5DEE2-8595-7141-DA2A-17057CD1E18C}"/>
              </a:ext>
            </a:extLst>
          </p:cNvPr>
          <p:cNvSpPr txBox="1"/>
          <p:nvPr/>
        </p:nvSpPr>
        <p:spPr>
          <a:xfrm>
            <a:off x="-558339" y="4577674"/>
            <a:ext cx="6096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kern="0" dirty="0">
                <a:solidFill>
                  <a:srgbClr val="00B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s-ES" sz="2800" b="1" kern="0" dirty="0" err="1">
                <a:solidFill>
                  <a:srgbClr val="00B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Inspiring</a:t>
            </a:r>
            <a:r>
              <a:rPr lang="es-ES" sz="2800" b="1" kern="0" dirty="0">
                <a:solidFill>
                  <a:srgbClr val="00B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eco-</a:t>
            </a:r>
            <a:r>
              <a:rPr lang="es-ES" sz="2800" b="1" kern="0" dirty="0" err="1">
                <a:solidFill>
                  <a:srgbClr val="00B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conscious</a:t>
            </a:r>
            <a:r>
              <a:rPr lang="es-ES" sz="2800" b="1" kern="0" dirty="0">
                <a:solidFill>
                  <a:srgbClr val="00B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b="1" kern="0" dirty="0" err="1">
                <a:solidFill>
                  <a:srgbClr val="00B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generations</a:t>
            </a:r>
            <a:r>
              <a:rPr lang="es-ES" sz="2800" b="1" kern="0" dirty="0">
                <a:solidFill>
                  <a:srgbClr val="00B05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s-ES" sz="2800" b="1" kern="1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359,787 imágenes, fotos de stock, objetos en 3D y vectores ...">
            <a:extLst>
              <a:ext uri="{FF2B5EF4-FFF2-40B4-BE49-F238E27FC236}">
                <a16:creationId xmlns:a16="http://schemas.microsoft.com/office/drawing/2014/main" id="{FB95865F-E713-DCAF-1A51-D06AFDCC62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205" t="196" r="18474" b="7073"/>
          <a:stretch/>
        </p:blipFill>
        <p:spPr>
          <a:xfrm>
            <a:off x="3307828" y="10"/>
            <a:ext cx="8892577" cy="679128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85EF43-F61B-A68F-FA9C-8466FF874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124712"/>
          </a:xfrm>
        </p:spPr>
        <p:txBody>
          <a:bodyPr anchor="b">
            <a:normAutofit/>
          </a:bodyPr>
          <a:lstStyle/>
          <a:p>
            <a:r>
              <a:rPr lang="es-ES" sz="2800"/>
              <a:t>INTRODUCTION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F49F63-526E-E242-79F4-8CF096F53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517207" cy="32072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/>
                <a:ea typeface="+mn-lt"/>
                <a:cs typeface="Times New Roman"/>
              </a:rPr>
              <a:t>All the biology students at IES Eladio </a:t>
            </a:r>
            <a:r>
              <a:rPr lang="en-US" sz="2800" dirty="0" err="1">
                <a:latin typeface="Times New Roman"/>
                <a:ea typeface="+mn-lt"/>
                <a:cs typeface="Times New Roman"/>
              </a:rPr>
              <a:t>Cabañero</a:t>
            </a:r>
            <a:r>
              <a:rPr lang="en-US" sz="2800" dirty="0">
                <a:latin typeface="Times New Roman"/>
                <a:ea typeface="+mn-lt"/>
                <a:cs typeface="Times New Roman"/>
              </a:rPr>
              <a:t> have decided to demand some measures to combat climate change.</a:t>
            </a:r>
            <a:endParaRPr lang="es-ES" sz="2800" dirty="0">
              <a:latin typeface="Times New Roman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93352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Conoce cómo cuidar el medioambiente con estos consejos">
            <a:extLst>
              <a:ext uri="{FF2B5EF4-FFF2-40B4-BE49-F238E27FC236}">
                <a16:creationId xmlns:a16="http://schemas.microsoft.com/office/drawing/2014/main" id="{FFC80F51-689C-3D73-8670-FA721B6E03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81" r="8963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76C5238-25F0-6099-C81F-35550FDE4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4383588" cy="1124712"/>
          </a:xfrm>
        </p:spPr>
        <p:txBody>
          <a:bodyPr anchor="b">
            <a:noAutofit/>
          </a:bodyPr>
          <a:lstStyle/>
          <a:p>
            <a:pPr marL="514350" indent="-514350">
              <a:buAutoNum type="arabicPeriod"/>
            </a:pPr>
            <a:r>
              <a:rPr lang="es-ES" sz="2800" dirty="0">
                <a:ea typeface="+mj-lt"/>
                <a:cs typeface="+mj-lt"/>
              </a:rPr>
              <a:t>ENVIRONMENTAL EDUCATION</a:t>
            </a:r>
            <a:endParaRPr lang="es-ES" sz="28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6373C8-D41F-720C-A41D-3272EA869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5049170" cy="320725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/>
                <a:ea typeface="+mn-lt"/>
                <a:cs typeface="Times New Roman"/>
              </a:rPr>
              <a:t>The school should include an environmental education subject in the curriculum. This would help raise pupils' awareness of climate change and its consequences.</a:t>
            </a:r>
            <a:endParaRPr lang="es-ES" sz="3200" dirty="0">
              <a:latin typeface="Times New Roman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53982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922105-5D29-F259-2401-837379899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Más de 30.000 imágenes gratis de Medio Ambiente y Naturaleza - Pixabay">
            <a:extLst>
              <a:ext uri="{FF2B5EF4-FFF2-40B4-BE49-F238E27FC236}">
                <a16:creationId xmlns:a16="http://schemas.microsoft.com/office/drawing/2014/main" id="{0221B53C-B060-0CDA-DDDC-677608E40D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052" r="1" b="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2297F57-C8FA-686B-FED5-CE6D3D51A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5551615" cy="1124712"/>
          </a:xfrm>
        </p:spPr>
        <p:txBody>
          <a:bodyPr anchor="b">
            <a:noAutofit/>
          </a:bodyPr>
          <a:lstStyle/>
          <a:p>
            <a:r>
              <a:rPr lang="es-ES" sz="3200" dirty="0">
                <a:latin typeface="Times New Roman"/>
              </a:rPr>
              <a:t>2.  DO PROYECTS ABOUT ENVIRONMENT</a:t>
            </a:r>
            <a:endParaRPr lang="es-ES" sz="3200" dirty="0">
              <a:latin typeface="Times New Roman"/>
              <a:cs typeface="Times New Roman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B69FAB-F2CA-6FEF-B846-7EFBEAA0E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4876641" cy="320725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s-ES" sz="3600" dirty="0">
                <a:latin typeface="Times New Roman"/>
                <a:ea typeface="+mn-lt"/>
                <a:cs typeface="+mn-lt"/>
              </a:rPr>
              <a:t>  </a:t>
            </a:r>
            <a:r>
              <a:rPr lang="es-ES" sz="3600" err="1">
                <a:latin typeface="Times New Roman"/>
                <a:ea typeface="+mn-lt"/>
                <a:cs typeface="+mn-lt"/>
              </a:rPr>
              <a:t>Get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</a:t>
            </a:r>
            <a:r>
              <a:rPr lang="es-ES" sz="3600" err="1">
                <a:latin typeface="Times New Roman"/>
                <a:ea typeface="+mn-lt"/>
                <a:cs typeface="+mn-lt"/>
              </a:rPr>
              <a:t>involved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in </a:t>
            </a:r>
            <a:r>
              <a:rPr lang="es-ES" sz="3600" err="1">
                <a:latin typeface="Times New Roman"/>
                <a:ea typeface="+mn-lt"/>
                <a:cs typeface="+mn-lt"/>
              </a:rPr>
              <a:t>student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</a:t>
            </a:r>
            <a:r>
              <a:rPr lang="es-ES" sz="3600" err="1">
                <a:latin typeface="Times New Roman"/>
                <a:ea typeface="+mn-lt"/>
                <a:cs typeface="+mn-lt"/>
              </a:rPr>
              <a:t>participation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in </a:t>
            </a:r>
            <a:r>
              <a:rPr lang="es-ES" sz="3600" err="1">
                <a:latin typeface="Times New Roman"/>
                <a:ea typeface="+mn-lt"/>
                <a:cs typeface="+mn-lt"/>
              </a:rPr>
              <a:t>projects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</a:t>
            </a:r>
            <a:r>
              <a:rPr lang="es-ES" sz="3600" err="1">
                <a:latin typeface="Times New Roman"/>
                <a:ea typeface="+mn-lt"/>
                <a:cs typeface="+mn-lt"/>
              </a:rPr>
              <a:t>such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as </a:t>
            </a:r>
            <a:r>
              <a:rPr lang="es-ES" sz="3600" err="1">
                <a:latin typeface="Times New Roman"/>
                <a:ea typeface="+mn-lt"/>
                <a:cs typeface="+mn-lt"/>
              </a:rPr>
              <a:t>planting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</a:t>
            </a:r>
            <a:r>
              <a:rPr lang="es-ES" sz="3600" err="1">
                <a:latin typeface="Times New Roman"/>
                <a:ea typeface="+mn-lt"/>
                <a:cs typeface="+mn-lt"/>
              </a:rPr>
              <a:t>trees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</a:t>
            </a:r>
            <a:r>
              <a:rPr lang="es-ES" sz="3600" err="1">
                <a:latin typeface="Times New Roman"/>
                <a:ea typeface="+mn-lt"/>
                <a:cs typeface="+mn-lt"/>
              </a:rPr>
              <a:t>or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</a:t>
            </a:r>
            <a:r>
              <a:rPr lang="es-ES" sz="3600" err="1">
                <a:latin typeface="Times New Roman"/>
                <a:ea typeface="+mn-lt"/>
                <a:cs typeface="+mn-lt"/>
              </a:rPr>
              <a:t>creating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</a:t>
            </a:r>
            <a:r>
              <a:rPr lang="es-ES" sz="3600" err="1">
                <a:latin typeface="Times New Roman"/>
                <a:ea typeface="+mn-lt"/>
                <a:cs typeface="+mn-lt"/>
              </a:rPr>
              <a:t>sustainable</a:t>
            </a:r>
            <a:r>
              <a:rPr lang="es-ES" sz="3600" dirty="0">
                <a:latin typeface="Times New Roman"/>
                <a:ea typeface="+mn-lt"/>
                <a:cs typeface="+mn-lt"/>
              </a:rPr>
              <a:t> </a:t>
            </a:r>
            <a:r>
              <a:rPr lang="es-ES" sz="3600" err="1">
                <a:latin typeface="Times New Roman"/>
                <a:ea typeface="+mn-lt"/>
                <a:cs typeface="+mn-lt"/>
              </a:rPr>
              <a:t>gardens</a:t>
            </a:r>
            <a:endParaRPr lang="es-ES" sz="3600" err="1">
              <a:latin typeface="Times New Roman"/>
            </a:endParaRPr>
          </a:p>
          <a:p>
            <a:pPr marL="0" indent="0">
              <a:buNone/>
            </a:pPr>
            <a:endParaRPr lang="es-ES" sz="1700">
              <a:latin typeface="Times New Roman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6469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EEBD78A-C844-CA15-F4AF-726222B29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Día del Medio Ambiente: Cómo cuidarlo desde TU compañía">
            <a:extLst>
              <a:ext uri="{FF2B5EF4-FFF2-40B4-BE49-F238E27FC236}">
                <a16:creationId xmlns:a16="http://schemas.microsoft.com/office/drawing/2014/main" id="{3DBF4EC4-4882-17A4-B46B-A050ABC084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53" r="10603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BF330F-49C8-9793-8479-8D1F8C5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4516445" cy="1124712"/>
          </a:xfrm>
        </p:spPr>
        <p:txBody>
          <a:bodyPr anchor="b">
            <a:normAutofit/>
          </a:bodyPr>
          <a:lstStyle/>
          <a:p>
            <a:r>
              <a:rPr lang="es-ES" sz="3200" dirty="0">
                <a:latin typeface="Times New Roman"/>
                <a:cs typeface="Times New Roman"/>
              </a:rPr>
              <a:t>3.  MORE RECYCLING BINS</a:t>
            </a:r>
            <a:endParaRPr lang="es-ES" sz="3200" b="0" dirty="0">
              <a:latin typeface="Times New Roman"/>
              <a:cs typeface="Times New Roman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A50331-A098-6039-0CCB-A4BDCD53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452" y="2718054"/>
            <a:ext cx="4862264" cy="320725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s-ES" sz="3600" dirty="0">
                <a:latin typeface="Times New Roman"/>
                <a:ea typeface="+mn-lt"/>
                <a:cs typeface="+mn-lt"/>
              </a:rPr>
              <a:t>  </a:t>
            </a:r>
            <a:r>
              <a:rPr lang="en-US" sz="3600" dirty="0">
                <a:latin typeface="Times New Roman"/>
                <a:ea typeface="+mn-lt"/>
                <a:cs typeface="+mn-lt"/>
              </a:rPr>
              <a:t>There should be recycling bins every few </a:t>
            </a:r>
            <a:r>
              <a:rPr lang="en-US" sz="3600" dirty="0" err="1">
                <a:latin typeface="Times New Roman"/>
                <a:ea typeface="+mn-lt"/>
                <a:cs typeface="+mn-lt"/>
              </a:rPr>
              <a:t>metres</a:t>
            </a:r>
            <a:r>
              <a:rPr lang="en-US" sz="3600" dirty="0">
                <a:latin typeface="Times New Roman"/>
                <a:ea typeface="+mn-lt"/>
                <a:cs typeface="+mn-lt"/>
              </a:rPr>
              <a:t>. This will make recycling almost inevitable.</a:t>
            </a:r>
            <a:endParaRPr lang="es-ES" sz="1700" dirty="0">
              <a:latin typeface="Times New Roman"/>
              <a:ea typeface="+mn-l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598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3326E-6412-DAD8-2D78-ACB806F55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0"/>
            <a:ext cx="11036808" cy="3172968"/>
          </a:xfrm>
        </p:spPr>
        <p:txBody>
          <a:bodyPr>
            <a:normAutofit/>
          </a:bodyPr>
          <a:lstStyle/>
          <a:p>
            <a:pPr algn="ctr"/>
            <a:r>
              <a:rPr lang="es-ES" sz="4800" dirty="0">
                <a:solidFill>
                  <a:srgbClr val="00B050"/>
                </a:solidFill>
              </a:rPr>
              <a:t>THANK YOU!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137393-74BC-B590-3B0E-FD3949F29D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223953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43241"/>
      </a:dk2>
      <a:lt2>
        <a:srgbClr val="E2E5E8"/>
      </a:lt2>
      <a:accent1>
        <a:srgbClr val="BB9B82"/>
      </a:accent1>
      <a:accent2>
        <a:srgbClr val="BA807F"/>
      </a:accent2>
      <a:accent3>
        <a:srgbClr val="C594A7"/>
      </a:accent3>
      <a:accent4>
        <a:srgbClr val="BA7FAE"/>
      </a:accent4>
      <a:accent5>
        <a:srgbClr val="BB95C5"/>
      </a:accent5>
      <a:accent6>
        <a:srgbClr val="947FBA"/>
      </a:accent6>
      <a:hlink>
        <a:srgbClr val="5C85A7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112</Words>
  <Application>Microsoft Office PowerPoint</Application>
  <PresentationFormat>Panorámica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Neue Haas Grotesk Text Pro</vt:lpstr>
      <vt:lpstr>Segoe UI</vt:lpstr>
      <vt:lpstr>Times New Roman</vt:lpstr>
      <vt:lpstr>AccentBoxVTI</vt:lpstr>
      <vt:lpstr>RANGERS OF CHANGE</vt:lpstr>
      <vt:lpstr>INTRODUCTION</vt:lpstr>
      <vt:lpstr>ENVIRONMENTAL EDUCATION</vt:lpstr>
      <vt:lpstr>2.  DO PROYECTS ABOUT ENVIRONMENT</vt:lpstr>
      <vt:lpstr>3.  MORE RECYCLING BINS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Educamosclm</dc:creator>
  <cp:lastModifiedBy>María Pilar Nieto Becerra</cp:lastModifiedBy>
  <cp:revision>120</cp:revision>
  <dcterms:created xsi:type="dcterms:W3CDTF">2024-01-25T08:45:53Z</dcterms:created>
  <dcterms:modified xsi:type="dcterms:W3CDTF">2024-02-20T19:50:57Z</dcterms:modified>
</cp:coreProperties>
</file>