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3"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92AD7F-2770-463B-94F7-79231E20E8AC}" v="1226" dt="2024-01-31T19:59:01.3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3" autoAdjust="0"/>
    <p:restoredTop sz="94660"/>
  </p:normalViewPr>
  <p:slideViewPr>
    <p:cSldViewPr snapToGrid="0">
      <p:cViewPr varScale="1">
        <p:scale>
          <a:sx n="70" d="100"/>
          <a:sy n="70" d="100"/>
        </p:scale>
        <p:origin x="1050" y="72"/>
      </p:cViewPr>
      <p:guideLst/>
    </p:cSldViewPr>
  </p:slideViewPr>
  <p:notesTextViewPr>
    <p:cViewPr>
      <p:scale>
        <a:sx n="1" d="1"/>
        <a:sy n="1" d="1"/>
      </p:scale>
      <p:origin x="0" y="0"/>
    </p:cViewPr>
  </p:notesTextViewPr>
  <p:notesViewPr>
    <p:cSldViewPr snapToGrid="0">
      <p:cViewPr varScale="1">
        <p:scale>
          <a:sx n="71" d="100"/>
          <a:sy n="71" d="100"/>
        </p:scale>
        <p:origin x="418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36652782-CF53-49C7-B3EC-4F576F4E958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a:extLst>
              <a:ext uri="{FF2B5EF4-FFF2-40B4-BE49-F238E27FC236}">
                <a16:creationId xmlns:a16="http://schemas.microsoft.com/office/drawing/2014/main" id="{D634139A-8032-49F8-ACA9-25A360179B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8BDB3E-9773-4CD4-AA2B-3D4A6B024D6C}" type="datetimeFigureOut">
              <a:rPr lang="es-ES" smtClean="0"/>
              <a:t>20/02/2024</a:t>
            </a:fld>
            <a:endParaRPr lang="es-ES"/>
          </a:p>
        </p:txBody>
      </p:sp>
      <p:sp>
        <p:nvSpPr>
          <p:cNvPr id="4" name="Marcador de pie de página 3">
            <a:extLst>
              <a:ext uri="{FF2B5EF4-FFF2-40B4-BE49-F238E27FC236}">
                <a16:creationId xmlns:a16="http://schemas.microsoft.com/office/drawing/2014/main" id="{93FC2B26-2A92-45EA-A147-3523DD09604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id="{0BA435B3-C33C-4D73-9EAB-8F84C7B85B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E0D6FB-9992-4CA8-AB5C-995F79E1901B}" type="slidenum">
              <a:rPr lang="es-ES" smtClean="0"/>
              <a:t>‹Nº›</a:t>
            </a:fld>
            <a:endParaRPr lang="es-ES"/>
          </a:p>
        </p:txBody>
      </p:sp>
    </p:spTree>
    <p:extLst>
      <p:ext uri="{BB962C8B-B14F-4D97-AF65-F5344CB8AC3E}">
        <p14:creationId xmlns:p14="http://schemas.microsoft.com/office/powerpoint/2010/main" val="40411248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7797F6-1CCD-40B9-8E56-A571822642AA}" type="datetimeFigureOut">
              <a:rPr lang="es-ES" noProof="0" smtClean="0"/>
              <a:t>20/02/2024</a:t>
            </a:fld>
            <a:endParaRPr lang="es-ES"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noProof="0"/>
              <a:t>Editar estilos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518473-90E0-4B45-98EA-A3F0786B4560}" type="slidenum">
              <a:rPr lang="es-ES" noProof="0" smtClean="0"/>
              <a:t>‹Nº›</a:t>
            </a:fld>
            <a:endParaRPr lang="es-ES" noProof="0"/>
          </a:p>
        </p:txBody>
      </p:sp>
    </p:spTree>
    <p:extLst>
      <p:ext uri="{BB962C8B-B14F-4D97-AF65-F5344CB8AC3E}">
        <p14:creationId xmlns:p14="http://schemas.microsoft.com/office/powerpoint/2010/main" val="113189757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37518473-90E0-4B45-98EA-A3F0786B4560}" type="slidenum">
              <a:rPr lang="es-ES" smtClean="0"/>
              <a:t>1</a:t>
            </a:fld>
            <a:endParaRPr lang="es-ES"/>
          </a:p>
        </p:txBody>
      </p:sp>
    </p:spTree>
    <p:extLst>
      <p:ext uri="{BB962C8B-B14F-4D97-AF65-F5344CB8AC3E}">
        <p14:creationId xmlns:p14="http://schemas.microsoft.com/office/powerpoint/2010/main" val="958714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2/20/2024</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521057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2/20/2024</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368866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2/20/2024</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2930563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2/20/2024</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2438192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2/20/2024</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1545965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2/20/2024</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1485782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2/20/2024</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72006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2/20/2024</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2319869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2/20/2024</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422200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2/20/2024</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1935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2/20/2024</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‹Nº›</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64536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2/20/2024</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‹Nº›</a:t>
            </a:fld>
            <a:endParaRPr lang="en-US" dirty="0"/>
          </a:p>
        </p:txBody>
      </p:sp>
    </p:spTree>
    <p:extLst>
      <p:ext uri="{BB962C8B-B14F-4D97-AF65-F5344CB8AC3E}">
        <p14:creationId xmlns:p14="http://schemas.microsoft.com/office/powerpoint/2010/main" val="3935997695"/>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66" r:id="rId6"/>
    <p:sldLayoutId id="2147483762" r:id="rId7"/>
    <p:sldLayoutId id="2147483763" r:id="rId8"/>
    <p:sldLayoutId id="2147483764" r:id="rId9"/>
    <p:sldLayoutId id="2147483765" r:id="rId10"/>
    <p:sldLayoutId id="2147483767"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62"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Imagen 11" descr="Los bosques más bonitos de Lugo — Las Catedrales">
            <a:extLst>
              <a:ext uri="{FF2B5EF4-FFF2-40B4-BE49-F238E27FC236}">
                <a16:creationId xmlns:a16="http://schemas.microsoft.com/office/drawing/2014/main" id="{A3294B2C-7116-CF94-08BD-6DB4F7BD700C}"/>
              </a:ext>
            </a:extLst>
          </p:cNvPr>
          <p:cNvPicPr>
            <a:picLocks noChangeAspect="1"/>
          </p:cNvPicPr>
          <p:nvPr/>
        </p:nvPicPr>
        <p:blipFill>
          <a:blip r:embed="rId3"/>
          <a:stretch>
            <a:fillRect/>
          </a:stretch>
        </p:blipFill>
        <p:spPr>
          <a:xfrm>
            <a:off x="-2275217" y="-1078"/>
            <a:ext cx="10085716" cy="6874533"/>
          </a:xfrm>
          <a:prstGeom prst="rect">
            <a:avLst/>
          </a:prstGeom>
        </p:spPr>
      </p:pic>
      <p:sp>
        <p:nvSpPr>
          <p:cNvPr id="11" name="Rectangle 10">
            <a:extLst>
              <a:ext uri="{FF2B5EF4-FFF2-40B4-BE49-F238E27FC236}">
                <a16:creationId xmlns:a16="http://schemas.microsoft.com/office/drawing/2014/main" id="{D65E0E3C-32F3-480B-9842-7611BBE2E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7345" y="0"/>
            <a:ext cx="753465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ctrTitle"/>
          </p:nvPr>
        </p:nvSpPr>
        <p:spPr>
          <a:xfrm>
            <a:off x="4654830" y="640081"/>
            <a:ext cx="7526660" cy="3812102"/>
          </a:xfrm>
        </p:spPr>
        <p:txBody>
          <a:bodyPr rtlCol="0" anchor="b">
            <a:normAutofit/>
          </a:bodyPr>
          <a:lstStyle/>
          <a:p>
            <a:r>
              <a:rPr lang="es-ES" sz="6200" dirty="0">
                <a:solidFill>
                  <a:schemeClr val="bg1"/>
                </a:solidFill>
              </a:rPr>
              <a:t>Proposals </a:t>
            </a:r>
            <a:r>
              <a:rPr lang="es-ES" sz="6200" dirty="0" err="1">
                <a:solidFill>
                  <a:schemeClr val="bg1"/>
                </a:solidFill>
              </a:rPr>
              <a:t>for</a:t>
            </a:r>
            <a:r>
              <a:rPr lang="es-ES" sz="6200" dirty="0">
                <a:solidFill>
                  <a:schemeClr val="bg1"/>
                </a:solidFill>
              </a:rPr>
              <a:t> </a:t>
            </a:r>
            <a:br>
              <a:rPr lang="es-ES" sz="6200" dirty="0">
                <a:solidFill>
                  <a:schemeClr val="bg1"/>
                </a:solidFill>
              </a:rPr>
            </a:br>
            <a:r>
              <a:rPr lang="es-ES" sz="6200" dirty="0" err="1">
                <a:solidFill>
                  <a:schemeClr val="bg1"/>
                </a:solidFill>
              </a:rPr>
              <a:t>the</a:t>
            </a:r>
            <a:r>
              <a:rPr lang="es-ES" sz="6200" dirty="0">
                <a:solidFill>
                  <a:schemeClr val="bg1"/>
                </a:solidFill>
              </a:rPr>
              <a:t> </a:t>
            </a:r>
            <a:r>
              <a:rPr lang="es-ES" sz="6200" dirty="0" err="1">
                <a:solidFill>
                  <a:schemeClr val="bg1"/>
                </a:solidFill>
              </a:rPr>
              <a:t>headmaster</a:t>
            </a:r>
            <a:br>
              <a:rPr lang="es-ES" sz="6200" dirty="0">
                <a:solidFill>
                  <a:schemeClr val="bg1"/>
                </a:solidFill>
              </a:rPr>
            </a:br>
            <a:r>
              <a:rPr lang="es-ES" sz="6200" dirty="0">
                <a:solidFill>
                  <a:schemeClr val="bg1"/>
                </a:solidFill>
              </a:rPr>
              <a:t> </a:t>
            </a:r>
            <a:r>
              <a:rPr lang="en-GB" sz="1800" kern="0" dirty="0">
                <a:solidFill>
                  <a:schemeClr val="bg1"/>
                </a:solidFill>
                <a:effectLst/>
                <a:latin typeface="Segoe UI" panose="020B0502040204020203" pitchFamily="34" charset="0"/>
                <a:ea typeface="Times New Roman" panose="02020603050405020304" pitchFamily="18" charset="0"/>
                <a:cs typeface="Times New Roman" panose="02020603050405020304" pitchFamily="18" charset="0"/>
              </a:rPr>
              <a:t>”Reducing our footprint, expanding our horizons."</a:t>
            </a:r>
            <a:br>
              <a:rPr lang="es-ES" sz="1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br>
              <a:rPr lang="es-ES" sz="28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s-ES" sz="2800" b="1" dirty="0">
              <a:solidFill>
                <a:schemeClr val="bg1"/>
              </a:solidFill>
            </a:endParaRPr>
          </a:p>
        </p:txBody>
      </p:sp>
      <p:sp>
        <p:nvSpPr>
          <p:cNvPr id="3" name="Subtítulo 2"/>
          <p:cNvSpPr>
            <a:spLocks noGrp="1"/>
          </p:cNvSpPr>
          <p:nvPr>
            <p:ph type="subTitle" idx="1"/>
          </p:nvPr>
        </p:nvSpPr>
        <p:spPr>
          <a:xfrm>
            <a:off x="5315735" y="4646030"/>
            <a:ext cx="5916145" cy="1344868"/>
          </a:xfrm>
        </p:spPr>
        <p:txBody>
          <a:bodyPr vert="horz" lIns="91440" tIns="45720" rIns="91440" bIns="45720" rtlCol="0" anchor="t">
            <a:normAutofit/>
          </a:bodyPr>
          <a:lstStyle/>
          <a:p>
            <a:pPr algn="l"/>
            <a:r>
              <a:rPr lang="es-ES" dirty="0" err="1"/>
              <a:t>By</a:t>
            </a:r>
            <a:r>
              <a:rPr lang="es-ES" dirty="0"/>
              <a:t> Catalina Maestre Macías.</a:t>
            </a:r>
            <a:endParaRPr lang="es-ES"/>
          </a:p>
        </p:txBody>
      </p:sp>
      <p:pic>
        <p:nvPicPr>
          <p:cNvPr id="5" name="Imagen 4" descr="Más fondos Erasmus+ para movilidad no-europea - Alliance4universities">
            <a:extLst>
              <a:ext uri="{FF2B5EF4-FFF2-40B4-BE49-F238E27FC236}">
                <a16:creationId xmlns:a16="http://schemas.microsoft.com/office/drawing/2014/main" id="{154951E8-135D-5F95-C6E3-8AE39758AAE5}"/>
              </a:ext>
            </a:extLst>
          </p:cNvPr>
          <p:cNvPicPr>
            <a:picLocks noChangeAspect="1"/>
          </p:cNvPicPr>
          <p:nvPr/>
        </p:nvPicPr>
        <p:blipFill>
          <a:blip r:embed="rId4"/>
          <a:stretch>
            <a:fillRect/>
          </a:stretch>
        </p:blipFill>
        <p:spPr>
          <a:xfrm>
            <a:off x="10577015" y="6185566"/>
            <a:ext cx="1637714" cy="709474"/>
          </a:xfrm>
          <a:prstGeom prst="rect">
            <a:avLst/>
          </a:prstGeom>
        </p:spPr>
      </p:pic>
      <p:pic>
        <p:nvPicPr>
          <p:cNvPr id="7" name="Imagen 6" descr="ROC – Erasmus+ Project ” Rangers of Changes”">
            <a:extLst>
              <a:ext uri="{FF2B5EF4-FFF2-40B4-BE49-F238E27FC236}">
                <a16:creationId xmlns:a16="http://schemas.microsoft.com/office/drawing/2014/main" id="{14052309-43F0-96DE-0EA9-7C53E8785BBC}"/>
              </a:ext>
            </a:extLst>
          </p:cNvPr>
          <p:cNvPicPr>
            <a:picLocks noChangeAspect="1"/>
          </p:cNvPicPr>
          <p:nvPr/>
        </p:nvPicPr>
        <p:blipFill>
          <a:blip r:embed="rId5"/>
          <a:stretch>
            <a:fillRect/>
          </a:stretch>
        </p:blipFill>
        <p:spPr>
          <a:xfrm>
            <a:off x="9806534" y="6180843"/>
            <a:ext cx="770481" cy="714197"/>
          </a:xfrm>
          <a:prstGeom prst="rect">
            <a:avLst/>
          </a:prstGeom>
        </p:spPr>
      </p:pic>
      <p:pic>
        <p:nvPicPr>
          <p:cNvPr id="8" name="Imagen 7" descr="IES Eladio – IES Eladio Cabañero">
            <a:extLst>
              <a:ext uri="{FF2B5EF4-FFF2-40B4-BE49-F238E27FC236}">
                <a16:creationId xmlns:a16="http://schemas.microsoft.com/office/drawing/2014/main" id="{2A7A67F9-4688-CFBF-A7A6-A0949A6773B7}"/>
              </a:ext>
            </a:extLst>
          </p:cNvPr>
          <p:cNvPicPr>
            <a:picLocks noChangeAspect="1"/>
          </p:cNvPicPr>
          <p:nvPr/>
        </p:nvPicPr>
        <p:blipFill>
          <a:blip r:embed="rId6"/>
          <a:stretch>
            <a:fillRect/>
          </a:stretch>
        </p:blipFill>
        <p:spPr>
          <a:xfrm>
            <a:off x="4653032" y="6266909"/>
            <a:ext cx="1460202" cy="614274"/>
          </a:xfrm>
          <a:prstGeom prst="rect">
            <a:avLst/>
          </a:prstGeom>
        </p:spPr>
      </p:pic>
    </p:spTree>
    <p:extLst>
      <p:ext uri="{BB962C8B-B14F-4D97-AF65-F5344CB8AC3E}">
        <p14:creationId xmlns:p14="http://schemas.microsoft.com/office/powerpoint/2010/main" val="1194440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EBF1405-742B-C16A-EE1E-2E452195D584}"/>
              </a:ext>
            </a:extLst>
          </p:cNvPr>
          <p:cNvSpPr>
            <a:spLocks noGrp="1"/>
          </p:cNvSpPr>
          <p:nvPr>
            <p:ph type="title"/>
          </p:nvPr>
        </p:nvSpPr>
        <p:spPr>
          <a:xfrm>
            <a:off x="960120" y="317814"/>
            <a:ext cx="10268712" cy="1700784"/>
          </a:xfrm>
        </p:spPr>
        <p:txBody>
          <a:bodyPr>
            <a:normAutofit/>
          </a:bodyPr>
          <a:lstStyle/>
          <a:p>
            <a:r>
              <a:rPr lang="es-ES" dirty="0" err="1"/>
              <a:t>introduction</a:t>
            </a:r>
          </a:p>
        </p:txBody>
      </p:sp>
      <p:sp>
        <p:nvSpPr>
          <p:cNvPr id="21" name="Rectangle 20">
            <a:extLst>
              <a:ext uri="{FF2B5EF4-FFF2-40B4-BE49-F238E27FC236}">
                <a16:creationId xmlns:a16="http://schemas.microsoft.com/office/drawing/2014/main" id="{27248369-464E-49D1-91FC-BC34A50A6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264989"/>
            <a:ext cx="12188952" cy="39521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Imagen 3" descr="Slim Aarons: Capri Holiday – The Darkroom Society">
            <a:extLst>
              <a:ext uri="{FF2B5EF4-FFF2-40B4-BE49-F238E27FC236}">
                <a16:creationId xmlns:a16="http://schemas.microsoft.com/office/drawing/2014/main" id="{E3375D60-F261-2B1B-8D14-449FAA20FFE5}"/>
              </a:ext>
            </a:extLst>
          </p:cNvPr>
          <p:cNvPicPr>
            <a:picLocks noChangeAspect="1"/>
          </p:cNvPicPr>
          <p:nvPr/>
        </p:nvPicPr>
        <p:blipFill rotWithShape="1">
          <a:blip r:embed="rId2"/>
          <a:srcRect t="10668" r="-2" b="28619"/>
          <a:stretch/>
        </p:blipFill>
        <p:spPr>
          <a:xfrm>
            <a:off x="-3048" y="2264988"/>
            <a:ext cx="4370832" cy="3952189"/>
          </a:xfrm>
          <a:prstGeom prst="rect">
            <a:avLst/>
          </a:prstGeom>
        </p:spPr>
      </p:pic>
      <p:sp>
        <p:nvSpPr>
          <p:cNvPr id="3" name="Marcador de contenido 2">
            <a:extLst>
              <a:ext uri="{FF2B5EF4-FFF2-40B4-BE49-F238E27FC236}">
                <a16:creationId xmlns:a16="http://schemas.microsoft.com/office/drawing/2014/main" id="{0133B64D-AA14-807E-26FE-AEDBA85ED88F}"/>
              </a:ext>
            </a:extLst>
          </p:cNvPr>
          <p:cNvSpPr>
            <a:spLocks noGrp="1"/>
          </p:cNvSpPr>
          <p:nvPr>
            <p:ph idx="1"/>
          </p:nvPr>
        </p:nvSpPr>
        <p:spPr>
          <a:xfrm>
            <a:off x="5004426" y="2587625"/>
            <a:ext cx="6223961" cy="3317875"/>
          </a:xfrm>
        </p:spPr>
        <p:txBody>
          <a:bodyPr vert="horz" lIns="91440" tIns="45720" rIns="91440" bIns="45720" rtlCol="0" anchor="ctr">
            <a:normAutofit/>
          </a:bodyPr>
          <a:lstStyle/>
          <a:p>
            <a:pPr>
              <a:lnSpc>
                <a:spcPct val="91000"/>
              </a:lnSpc>
            </a:pPr>
            <a:r>
              <a:rPr lang="en-US" sz="2000" dirty="0"/>
              <a:t>We are about 500 students in our school. Not a huge number of people compared to the 8 billion people living on our planet. Still, we can make a difference by doing small things that we pass on to the next generations and set an example for the rest of the schools in our town, </a:t>
            </a:r>
            <a:r>
              <a:rPr lang="en-US" sz="2000" dirty="0" err="1"/>
              <a:t>Tomelloso</a:t>
            </a:r>
            <a:r>
              <a:rPr lang="en-US" sz="2000" dirty="0"/>
              <a:t> and, hopefully, for the rest of the </a:t>
            </a:r>
            <a:r>
              <a:rPr lang="en-US" sz="2000" dirty="0" err="1"/>
              <a:t>world.Even</a:t>
            </a:r>
            <a:r>
              <a:rPr lang="en-US" sz="2000" dirty="0"/>
              <a:t> though there are some projects about climate change being carried out, we can always do more. Here are my proposals for the headmaster.</a:t>
            </a:r>
            <a:endParaRPr lang="es-ES" sz="2000" dirty="0"/>
          </a:p>
        </p:txBody>
      </p:sp>
    </p:spTree>
    <p:extLst>
      <p:ext uri="{BB962C8B-B14F-4D97-AF65-F5344CB8AC3E}">
        <p14:creationId xmlns:p14="http://schemas.microsoft.com/office/powerpoint/2010/main" val="178819710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447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A230B54-2A63-3D5A-9CBC-339737AE28C7}"/>
              </a:ext>
            </a:extLst>
          </p:cNvPr>
          <p:cNvSpPr>
            <a:spLocks noGrp="1"/>
          </p:cNvSpPr>
          <p:nvPr>
            <p:ph type="title"/>
          </p:nvPr>
        </p:nvSpPr>
        <p:spPr>
          <a:xfrm>
            <a:off x="960438" y="317499"/>
            <a:ext cx="4500737" cy="2095501"/>
          </a:xfrm>
        </p:spPr>
        <p:txBody>
          <a:bodyPr>
            <a:normAutofit/>
          </a:bodyPr>
          <a:lstStyle/>
          <a:p>
            <a:pPr marL="1143000" indent="-1143000">
              <a:buAutoNum type="arabicPeriod"/>
            </a:pPr>
            <a:r>
              <a:rPr lang="es-ES" sz="4100" dirty="0">
                <a:solidFill>
                  <a:schemeClr val="tx1"/>
                </a:solidFill>
              </a:rPr>
              <a:t>Use </a:t>
            </a:r>
            <a:r>
              <a:rPr lang="es-ES" sz="4100" dirty="0" err="1">
                <a:solidFill>
                  <a:schemeClr val="tx1"/>
                </a:solidFill>
              </a:rPr>
              <a:t>the</a:t>
            </a:r>
            <a:r>
              <a:rPr lang="es-ES" sz="4100" dirty="0">
                <a:solidFill>
                  <a:schemeClr val="tx1"/>
                </a:solidFill>
              </a:rPr>
              <a:t> </a:t>
            </a:r>
            <a:r>
              <a:rPr lang="es-ES" sz="4100" dirty="0" err="1">
                <a:solidFill>
                  <a:schemeClr val="tx1"/>
                </a:solidFill>
              </a:rPr>
              <a:t>bicycle</a:t>
            </a:r>
            <a:r>
              <a:rPr lang="es-ES" sz="4100" dirty="0">
                <a:solidFill>
                  <a:schemeClr val="tx1"/>
                </a:solidFill>
              </a:rPr>
              <a:t>!</a:t>
            </a:r>
          </a:p>
        </p:txBody>
      </p:sp>
      <p:sp>
        <p:nvSpPr>
          <p:cNvPr id="3" name="Marcador de contenido 2">
            <a:extLst>
              <a:ext uri="{FF2B5EF4-FFF2-40B4-BE49-F238E27FC236}">
                <a16:creationId xmlns:a16="http://schemas.microsoft.com/office/drawing/2014/main" id="{D734C58E-2311-E99E-0881-A673D40E59B5}"/>
              </a:ext>
            </a:extLst>
          </p:cNvPr>
          <p:cNvSpPr>
            <a:spLocks noGrp="1"/>
          </p:cNvSpPr>
          <p:nvPr>
            <p:ph idx="1"/>
          </p:nvPr>
        </p:nvSpPr>
        <p:spPr>
          <a:xfrm>
            <a:off x="960438" y="2587625"/>
            <a:ext cx="4500737" cy="3594100"/>
          </a:xfrm>
        </p:spPr>
        <p:txBody>
          <a:bodyPr vert="horz" lIns="91440" tIns="45720" rIns="91440" bIns="45720" rtlCol="0" anchor="t">
            <a:normAutofit/>
          </a:bodyPr>
          <a:lstStyle/>
          <a:p>
            <a:r>
              <a:rPr lang="en-US" dirty="0"/>
              <a:t>Sometimes students just need a little motivation to do something, so I thought maybe you could talk to PE teachers about rewarding walking or cycling to school for extra credit.</a:t>
            </a:r>
            <a:endParaRPr lang="es-ES" dirty="0"/>
          </a:p>
        </p:txBody>
      </p:sp>
      <p:pic>
        <p:nvPicPr>
          <p:cNvPr id="4" name="Imagen 3" descr="Esto contiene: grunge aesthetic">
            <a:extLst>
              <a:ext uri="{FF2B5EF4-FFF2-40B4-BE49-F238E27FC236}">
                <a16:creationId xmlns:a16="http://schemas.microsoft.com/office/drawing/2014/main" id="{C368FF5E-8EA8-4E97-AC50-780DD4254760}"/>
              </a:ext>
            </a:extLst>
          </p:cNvPr>
          <p:cNvPicPr>
            <a:picLocks noChangeAspect="1"/>
          </p:cNvPicPr>
          <p:nvPr/>
        </p:nvPicPr>
        <p:blipFill rotWithShape="1">
          <a:blip r:embed="rId2"/>
          <a:srcRect l="712" r="10376" b="-1"/>
          <a:stretch/>
        </p:blipFill>
        <p:spPr>
          <a:xfrm>
            <a:off x="6094474" y="10"/>
            <a:ext cx="6097526" cy="6857990"/>
          </a:xfrm>
          <a:prstGeom prst="rect">
            <a:avLst/>
          </a:prstGeom>
        </p:spPr>
      </p:pic>
    </p:spTree>
    <p:extLst>
      <p:ext uri="{BB962C8B-B14F-4D97-AF65-F5344CB8AC3E}">
        <p14:creationId xmlns:p14="http://schemas.microsoft.com/office/powerpoint/2010/main" val="110306600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45B42B6-26F8-4E25-839B-FB38F13BEF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BE41748-0A1F-D95E-6A6A-07F8F2E2FD17}"/>
              </a:ext>
            </a:extLst>
          </p:cNvPr>
          <p:cNvSpPr>
            <a:spLocks noGrp="1"/>
          </p:cNvSpPr>
          <p:nvPr>
            <p:ph type="title"/>
          </p:nvPr>
        </p:nvSpPr>
        <p:spPr>
          <a:xfrm>
            <a:off x="960120" y="317814"/>
            <a:ext cx="10268712" cy="1700784"/>
          </a:xfrm>
        </p:spPr>
        <p:txBody>
          <a:bodyPr>
            <a:normAutofit/>
          </a:bodyPr>
          <a:lstStyle/>
          <a:p>
            <a:r>
              <a:rPr lang="es-ES" sz="5600" dirty="0"/>
              <a:t>2. Activities TO HELP THE </a:t>
            </a:r>
            <a:r>
              <a:rPr lang="es-ES" sz="5600" dirty="0" err="1"/>
              <a:t>environment</a:t>
            </a:r>
            <a:endParaRPr lang="es-ES" sz="5600" dirty="0"/>
          </a:p>
        </p:txBody>
      </p:sp>
      <p:sp>
        <p:nvSpPr>
          <p:cNvPr id="3" name="Marcador de contenido 2">
            <a:extLst>
              <a:ext uri="{FF2B5EF4-FFF2-40B4-BE49-F238E27FC236}">
                <a16:creationId xmlns:a16="http://schemas.microsoft.com/office/drawing/2014/main" id="{D0DCB34D-CF89-BA5A-7980-B5E3C393409E}"/>
              </a:ext>
            </a:extLst>
          </p:cNvPr>
          <p:cNvSpPr>
            <a:spLocks noGrp="1"/>
          </p:cNvSpPr>
          <p:nvPr>
            <p:ph idx="1"/>
          </p:nvPr>
        </p:nvSpPr>
        <p:spPr>
          <a:xfrm>
            <a:off x="960120" y="2587752"/>
            <a:ext cx="5869303" cy="3593592"/>
          </a:xfrm>
        </p:spPr>
        <p:txBody>
          <a:bodyPr vert="horz" lIns="91440" tIns="45720" rIns="91440" bIns="45720" rtlCol="0">
            <a:normAutofit/>
          </a:bodyPr>
          <a:lstStyle/>
          <a:p>
            <a:r>
              <a:rPr lang="en-US" dirty="0"/>
              <a:t>Yes, we talk about the importance of our actions on the planet, but I would like to promote the idea of more talks and workshops where experts tell us what we can do to save our planet  and where students can see and experience how easy it is to make a difference.</a:t>
            </a:r>
            <a:endParaRPr lang="es-ES" dirty="0"/>
          </a:p>
        </p:txBody>
      </p:sp>
      <p:pic>
        <p:nvPicPr>
          <p:cNvPr id="4" name="Imagen 3" descr="Un grupo de personas en un salón&#10;&#10;Descripción generada automáticamente">
            <a:extLst>
              <a:ext uri="{FF2B5EF4-FFF2-40B4-BE49-F238E27FC236}">
                <a16:creationId xmlns:a16="http://schemas.microsoft.com/office/drawing/2014/main" id="{155377F4-1DE4-8605-A1BF-645452EEBDF4}"/>
              </a:ext>
            </a:extLst>
          </p:cNvPr>
          <p:cNvPicPr>
            <a:picLocks noChangeAspect="1"/>
          </p:cNvPicPr>
          <p:nvPr/>
        </p:nvPicPr>
        <p:blipFill rotWithShape="1">
          <a:blip r:embed="rId2"/>
          <a:srcRect t="20922" r="-2" b="5064"/>
          <a:stretch/>
        </p:blipFill>
        <p:spPr>
          <a:xfrm>
            <a:off x="7537704" y="2264989"/>
            <a:ext cx="4654296" cy="4593011"/>
          </a:xfrm>
          <a:prstGeom prst="rect">
            <a:avLst/>
          </a:prstGeom>
        </p:spPr>
      </p:pic>
    </p:spTree>
    <p:extLst>
      <p:ext uri="{BB962C8B-B14F-4D97-AF65-F5344CB8AC3E}">
        <p14:creationId xmlns:p14="http://schemas.microsoft.com/office/powerpoint/2010/main" val="621046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25EFA61-F0F8-4F4A-B750-81EE924F1D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7344" y="0"/>
            <a:ext cx="7534655"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46D6048-ADC5-D2C1-5378-6A6328423D1A}"/>
              </a:ext>
            </a:extLst>
          </p:cNvPr>
          <p:cNvSpPr>
            <a:spLocks noGrp="1"/>
          </p:cNvSpPr>
          <p:nvPr>
            <p:ph type="title"/>
          </p:nvPr>
        </p:nvSpPr>
        <p:spPr>
          <a:xfrm>
            <a:off x="5300811" y="317500"/>
            <a:ext cx="5927576" cy="1701800"/>
          </a:xfrm>
        </p:spPr>
        <p:txBody>
          <a:bodyPr>
            <a:normAutofit/>
          </a:bodyPr>
          <a:lstStyle/>
          <a:p>
            <a:r>
              <a:rPr lang="es-ES" sz="5600" dirty="0"/>
              <a:t>3. more </a:t>
            </a:r>
            <a:r>
              <a:rPr lang="es-ES" sz="5600" dirty="0" err="1"/>
              <a:t>recycling</a:t>
            </a:r>
            <a:r>
              <a:rPr lang="es-ES" sz="5600" dirty="0"/>
              <a:t> </a:t>
            </a:r>
            <a:r>
              <a:rPr lang="es-ES" sz="5600" dirty="0" err="1"/>
              <a:t>bins</a:t>
            </a:r>
            <a:endParaRPr lang="es-ES" sz="5600" dirty="0"/>
          </a:p>
        </p:txBody>
      </p:sp>
      <p:pic>
        <p:nvPicPr>
          <p:cNvPr id="4" name="Imagen 3" descr="Esto contiene una imagen de: school.">
            <a:extLst>
              <a:ext uri="{FF2B5EF4-FFF2-40B4-BE49-F238E27FC236}">
                <a16:creationId xmlns:a16="http://schemas.microsoft.com/office/drawing/2014/main" id="{0533982B-E527-0B97-A9EB-013F564210AD}"/>
              </a:ext>
            </a:extLst>
          </p:cNvPr>
          <p:cNvPicPr>
            <a:picLocks noChangeAspect="1"/>
          </p:cNvPicPr>
          <p:nvPr/>
        </p:nvPicPr>
        <p:blipFill rotWithShape="1">
          <a:blip r:embed="rId2"/>
          <a:srcRect l="8531" r="1114" b="1"/>
          <a:stretch/>
        </p:blipFill>
        <p:spPr>
          <a:xfrm>
            <a:off x="20" y="10"/>
            <a:ext cx="4657324" cy="6857990"/>
          </a:xfrm>
          <a:prstGeom prst="rect">
            <a:avLst/>
          </a:prstGeom>
        </p:spPr>
      </p:pic>
      <p:sp>
        <p:nvSpPr>
          <p:cNvPr id="3" name="Marcador de contenido 2">
            <a:extLst>
              <a:ext uri="{FF2B5EF4-FFF2-40B4-BE49-F238E27FC236}">
                <a16:creationId xmlns:a16="http://schemas.microsoft.com/office/drawing/2014/main" id="{CFC451BC-0E4A-1DB4-0169-E41EAAE16480}"/>
              </a:ext>
            </a:extLst>
          </p:cNvPr>
          <p:cNvSpPr>
            <a:spLocks noGrp="1"/>
          </p:cNvSpPr>
          <p:nvPr>
            <p:ph idx="1"/>
          </p:nvPr>
        </p:nvSpPr>
        <p:spPr>
          <a:xfrm>
            <a:off x="5300810" y="2587625"/>
            <a:ext cx="5927577" cy="3594100"/>
          </a:xfrm>
        </p:spPr>
        <p:txBody>
          <a:bodyPr vert="horz" lIns="91440" tIns="45720" rIns="91440" bIns="45720" rtlCol="0" anchor="t">
            <a:normAutofit/>
          </a:bodyPr>
          <a:lstStyle/>
          <a:p>
            <a:r>
              <a:rPr lang="en-US" dirty="0"/>
              <a:t>Students spend their breaks outside the building. We have bins inside the building on the first floor next to the school canteen, but not outside. There should be more bins in those areas</a:t>
            </a:r>
            <a:endParaRPr lang="es-ES" dirty="0"/>
          </a:p>
        </p:txBody>
      </p:sp>
    </p:spTree>
    <p:extLst>
      <p:ext uri="{BB962C8B-B14F-4D97-AF65-F5344CB8AC3E}">
        <p14:creationId xmlns:p14="http://schemas.microsoft.com/office/powerpoint/2010/main" val="217581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447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1E91B97-0661-B1CA-771C-F3FE523951BC}"/>
              </a:ext>
            </a:extLst>
          </p:cNvPr>
          <p:cNvSpPr>
            <a:spLocks noGrp="1"/>
          </p:cNvSpPr>
          <p:nvPr>
            <p:ph type="title"/>
          </p:nvPr>
        </p:nvSpPr>
        <p:spPr>
          <a:xfrm>
            <a:off x="960438" y="317499"/>
            <a:ext cx="4500737" cy="2095501"/>
          </a:xfrm>
        </p:spPr>
        <p:txBody>
          <a:bodyPr>
            <a:normAutofit/>
          </a:bodyPr>
          <a:lstStyle/>
          <a:p>
            <a:r>
              <a:rPr lang="es-ES" sz="6100">
                <a:solidFill>
                  <a:schemeClr val="tx1"/>
                </a:solidFill>
              </a:rPr>
              <a:t>4. RECYCLING GUIDE.</a:t>
            </a:r>
          </a:p>
        </p:txBody>
      </p:sp>
      <p:sp>
        <p:nvSpPr>
          <p:cNvPr id="3" name="Marcador de contenido 2">
            <a:extLst>
              <a:ext uri="{FF2B5EF4-FFF2-40B4-BE49-F238E27FC236}">
                <a16:creationId xmlns:a16="http://schemas.microsoft.com/office/drawing/2014/main" id="{35F58F67-57A4-70A3-7F1B-5A8FBE77DA68}"/>
              </a:ext>
            </a:extLst>
          </p:cNvPr>
          <p:cNvSpPr>
            <a:spLocks noGrp="1"/>
          </p:cNvSpPr>
          <p:nvPr>
            <p:ph idx="1"/>
          </p:nvPr>
        </p:nvSpPr>
        <p:spPr>
          <a:xfrm>
            <a:off x="960438" y="2587625"/>
            <a:ext cx="4500737" cy="3594100"/>
          </a:xfrm>
        </p:spPr>
        <p:txBody>
          <a:bodyPr vert="horz" lIns="91440" tIns="45720" rIns="91440" bIns="45720" rtlCol="0" anchor="t">
            <a:normAutofit/>
          </a:bodyPr>
          <a:lstStyle/>
          <a:p>
            <a:r>
              <a:rPr lang="en-US" dirty="0"/>
              <a:t>There should be a guide in the school canteen telling us which bin to put what we buy there. For example, cans go in the yellow bin.</a:t>
            </a:r>
            <a:endParaRPr lang="es-ES" dirty="0"/>
          </a:p>
        </p:txBody>
      </p:sp>
      <p:pic>
        <p:nvPicPr>
          <p:cNvPr id="4" name="Imagen 3" descr="Leslie Parke: Recycled Bottles (oil on linen)">
            <a:extLst>
              <a:ext uri="{FF2B5EF4-FFF2-40B4-BE49-F238E27FC236}">
                <a16:creationId xmlns:a16="http://schemas.microsoft.com/office/drawing/2014/main" id="{E561E621-7EDA-FE9E-DD1A-46944F3F4022}"/>
              </a:ext>
            </a:extLst>
          </p:cNvPr>
          <p:cNvPicPr>
            <a:picLocks noChangeAspect="1"/>
          </p:cNvPicPr>
          <p:nvPr/>
        </p:nvPicPr>
        <p:blipFill rotWithShape="1">
          <a:blip r:embed="rId2"/>
          <a:srcRect l="3931"/>
          <a:stretch/>
        </p:blipFill>
        <p:spPr>
          <a:xfrm>
            <a:off x="6094474" y="10"/>
            <a:ext cx="6097526" cy="6857990"/>
          </a:xfrm>
          <a:prstGeom prst="rect">
            <a:avLst/>
          </a:prstGeom>
        </p:spPr>
      </p:pic>
    </p:spTree>
    <p:extLst>
      <p:ext uri="{BB962C8B-B14F-4D97-AF65-F5344CB8AC3E}">
        <p14:creationId xmlns:p14="http://schemas.microsoft.com/office/powerpoint/2010/main" val="3677725694"/>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9A1C012-8297-4361-ACE8-A2509FB189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62"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65E0E3C-32F3-480B-9842-7611BBE2E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7345" y="0"/>
            <a:ext cx="753465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6D02576-B9CB-11BA-3F8E-F28094DA391E}"/>
              </a:ext>
            </a:extLst>
          </p:cNvPr>
          <p:cNvSpPr>
            <a:spLocks noGrp="1"/>
          </p:cNvSpPr>
          <p:nvPr>
            <p:ph type="title"/>
          </p:nvPr>
        </p:nvSpPr>
        <p:spPr>
          <a:xfrm>
            <a:off x="5315736" y="640081"/>
            <a:ext cx="5916145" cy="3812102"/>
          </a:xfrm>
        </p:spPr>
        <p:txBody>
          <a:bodyPr vert="horz" lIns="91440" tIns="45720" rIns="91440" bIns="45720" rtlCol="0" anchor="b">
            <a:normAutofit/>
          </a:bodyPr>
          <a:lstStyle/>
          <a:p>
            <a:r>
              <a:rPr lang="en-US" sz="8800"/>
              <a:t>THANKS FOR YOUR ATTENTION!</a:t>
            </a:r>
          </a:p>
        </p:txBody>
      </p:sp>
      <p:sp>
        <p:nvSpPr>
          <p:cNvPr id="3" name="Marcador de contenido 2">
            <a:extLst>
              <a:ext uri="{FF2B5EF4-FFF2-40B4-BE49-F238E27FC236}">
                <a16:creationId xmlns:a16="http://schemas.microsoft.com/office/drawing/2014/main" id="{343CA1C9-F813-A463-1B04-161E962E5A32}"/>
              </a:ext>
            </a:extLst>
          </p:cNvPr>
          <p:cNvSpPr>
            <a:spLocks noGrp="1"/>
          </p:cNvSpPr>
          <p:nvPr>
            <p:ph idx="1"/>
          </p:nvPr>
        </p:nvSpPr>
        <p:spPr>
          <a:xfrm>
            <a:off x="5315735" y="4646030"/>
            <a:ext cx="5916145" cy="1344868"/>
          </a:xfrm>
        </p:spPr>
        <p:txBody>
          <a:bodyPr vert="horz" lIns="91440" tIns="45720" rIns="91440" bIns="45720" rtlCol="0" anchor="t">
            <a:normAutofit/>
          </a:bodyPr>
          <a:lstStyle/>
          <a:p>
            <a:r>
              <a:rPr lang="en-US" sz="3600" dirty="0">
                <a:solidFill>
                  <a:schemeClr val="bg1"/>
                </a:solidFill>
              </a:rPr>
              <a:t>I hope that you will consider my proposals </a:t>
            </a:r>
          </a:p>
        </p:txBody>
      </p:sp>
      <p:pic>
        <p:nvPicPr>
          <p:cNvPr id="4" name="Imagen 3" descr="Esto contiene una imagen de: ">
            <a:extLst>
              <a:ext uri="{FF2B5EF4-FFF2-40B4-BE49-F238E27FC236}">
                <a16:creationId xmlns:a16="http://schemas.microsoft.com/office/drawing/2014/main" id="{6CA8C4EB-FDEA-4C03-D8C8-1418995BABF5}"/>
              </a:ext>
            </a:extLst>
          </p:cNvPr>
          <p:cNvPicPr>
            <a:picLocks noChangeAspect="1"/>
          </p:cNvPicPr>
          <p:nvPr/>
        </p:nvPicPr>
        <p:blipFill rotWithShape="1">
          <a:blip r:embed="rId2"/>
          <a:srcRect r="-2" b="1830"/>
          <a:stretch/>
        </p:blipFill>
        <p:spPr>
          <a:xfrm>
            <a:off x="20" y="10"/>
            <a:ext cx="4657325" cy="6857990"/>
          </a:xfrm>
          <a:prstGeom prst="rect">
            <a:avLst/>
          </a:prstGeom>
        </p:spPr>
      </p:pic>
    </p:spTree>
    <p:extLst>
      <p:ext uri="{BB962C8B-B14F-4D97-AF65-F5344CB8AC3E}">
        <p14:creationId xmlns:p14="http://schemas.microsoft.com/office/powerpoint/2010/main" val="1826861726"/>
      </p:ext>
    </p:extLst>
  </p:cSld>
  <p:clrMapOvr>
    <a:masterClrMapping/>
  </p:clrMapOvr>
</p:sld>
</file>

<file path=ppt/theme/theme1.xml><?xml version="1.0" encoding="utf-8"?>
<a:theme xmlns:a="http://schemas.openxmlformats.org/drawingml/2006/main" name="JuxtaposeVTI">
  <a:themeElements>
    <a:clrScheme name="AnalogousFromLightSeedLeftStep">
      <a:dk1>
        <a:srgbClr val="000000"/>
      </a:dk1>
      <a:lt1>
        <a:srgbClr val="FFFFFF"/>
      </a:lt1>
      <a:dk2>
        <a:srgbClr val="213B38"/>
      </a:dk2>
      <a:lt2>
        <a:srgbClr val="E8E4E2"/>
      </a:lt2>
      <a:accent1>
        <a:srgbClr val="2DADE7"/>
      </a:accent1>
      <a:accent2>
        <a:srgbClr val="37B4A7"/>
      </a:accent2>
      <a:accent3>
        <a:srgbClr val="32B772"/>
      </a:accent3>
      <a:accent4>
        <a:srgbClr val="2DBB36"/>
      </a:accent4>
      <a:accent5>
        <a:srgbClr val="65B53A"/>
      </a:accent5>
      <a:accent6>
        <a:srgbClr val="91AC39"/>
      </a:accent6>
      <a:hlink>
        <a:srgbClr val="A8765F"/>
      </a:hlink>
      <a:folHlink>
        <a:srgbClr val="7F7F7F"/>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TF00001246</Template>
  <TotalTime>16</TotalTime>
  <Words>310</Words>
  <Application>Microsoft Office PowerPoint</Application>
  <PresentationFormat>Panorámica</PresentationFormat>
  <Paragraphs>15</Paragraphs>
  <Slides>7</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Calibri</vt:lpstr>
      <vt:lpstr>Franklin Gothic Demi Cond</vt:lpstr>
      <vt:lpstr>Franklin Gothic Medium</vt:lpstr>
      <vt:lpstr>Segoe UI</vt:lpstr>
      <vt:lpstr>Wingdings</vt:lpstr>
      <vt:lpstr>JuxtaposeVTI</vt:lpstr>
      <vt:lpstr>Proposals for  the headmaster  ”Reducing our footprint, expanding our horizons."  </vt:lpstr>
      <vt:lpstr>introduction</vt:lpstr>
      <vt:lpstr>Use the bicycle!</vt:lpstr>
      <vt:lpstr>2. Activities TO HELP THE environment</vt:lpstr>
      <vt:lpstr>3. more recycling bins</vt:lpstr>
      <vt:lpstr>4. RECYCLING GUIDE.</vt:lpstr>
      <vt:lpstr>THANKS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
  <cp:lastModifiedBy>María Pilar Nieto Becerra</cp:lastModifiedBy>
  <cp:revision>224</cp:revision>
  <dcterms:created xsi:type="dcterms:W3CDTF">2024-01-31T19:18:48Z</dcterms:created>
  <dcterms:modified xsi:type="dcterms:W3CDTF">2024-02-20T20:00:37Z</dcterms:modified>
</cp:coreProperties>
</file>