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3" r:id="rId6"/>
    <p:sldId id="262" r:id="rId7"/>
    <p:sldId id="265" r:id="rId8"/>
    <p:sldId id="264" r:id="rId9"/>
    <p:sldId id="268" r:id="rId10"/>
    <p:sldId id="269" r:id="rId11"/>
    <p:sldId id="267" r:id="rId12"/>
    <p:sldId id="270" r:id="rId13"/>
    <p:sldId id="271" r:id="rId14"/>
    <p:sldId id="272" r:id="rId15"/>
    <p:sldId id="273" r:id="rId16"/>
    <p:sldId id="274"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DFE2"/>
    <a:srgbClr val="FFCC66"/>
    <a:srgbClr val="08808E"/>
    <a:srgbClr val="FF6600"/>
    <a:srgbClr val="F7E8A3"/>
    <a:srgbClr val="80C8F9"/>
    <a:srgbClr val="EDD7E1"/>
    <a:srgbClr val="F3D1AF"/>
    <a:srgbClr val="82C1CB"/>
    <a:srgbClr val="FFE1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4" autoAdjust="0"/>
    <p:restoredTop sz="94660"/>
  </p:normalViewPr>
  <p:slideViewPr>
    <p:cSldViewPr snapToGrid="0">
      <p:cViewPr>
        <p:scale>
          <a:sx n="115" d="100"/>
          <a:sy n="115" d="100"/>
        </p:scale>
        <p:origin x="8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B107C1-184C-8538-6D92-0F0DB6B657A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1769B290-2E5B-7264-3C1A-B7CF4D2504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1745F3A-BBA8-FB4C-D572-0DFAF85BE01B}"/>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7B94C242-5062-AFF0-79CD-ED3BCB8CDAE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82CE19C-D55D-37F7-FD2C-219658B41CC1}"/>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4043384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D8D4C8-638C-4571-382B-5D515C84EC8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CD50D03-0C84-BD20-16D9-5FF653E97AC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817555B-FF19-50C8-B949-D514A42E6F48}"/>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5DA62787-7EB9-C8CF-7DB9-66EC39E92D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27DDC11-B28D-3633-7FB0-7BC27BEBFF65}"/>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1201782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0E1986B-CB4D-6489-6292-7C8926475B30}"/>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B97AEF3-C27D-3BC4-1EE4-5C623C461FB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41E995B-A665-46F4-71A4-46C99BDAE3E3}"/>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A3B5E719-B69F-179B-1E0C-96A46BDEB2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663C6A1-48AE-5E39-E80C-1E9B20483FCD}"/>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3699045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D8DA891-8EF8-8AE7-F68D-D81DF5BD43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D63D2CF-479C-70E8-C962-8696F5ABBB14}"/>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EFAB06E-2B05-A3A2-856A-CFFA9C2A92EF}"/>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1F07573A-153D-F2EB-13D6-FB09D76BF23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E25A04E-1CDB-24D2-6F59-F4C4809346EE}"/>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572363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18F4DD-2BC2-1E24-265B-7103D501672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60C70C35-053C-5C38-0D2F-6108973A80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7DAF5598-C62E-2B2D-143E-9F91DC16E1CB}"/>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D008CA4E-0BEB-956A-933F-88866215AE2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BB09B2C-06C6-4A62-C1E1-A8DC5DA95223}"/>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209390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F74FE8-1C98-1A80-1D0A-4EF21F684A1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789202B6-ED36-B66C-8D61-ADFCAE8694A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E915C4A6-02DE-21C5-7CA0-10770387B654}"/>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206E09B-9985-B061-0D90-F4435A376D7C}"/>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6" name="Θέση υποσέλιδου 5">
            <a:extLst>
              <a:ext uri="{FF2B5EF4-FFF2-40B4-BE49-F238E27FC236}">
                <a16:creationId xmlns:a16="http://schemas.microsoft.com/office/drawing/2014/main" id="{C6613C05-62CB-3336-DFD0-55458949564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3813FEE-57EE-5619-842C-FD07F59E33CD}"/>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1465110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6FABB4-759F-0A6C-94C1-074618E96F1A}"/>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543C94F0-BA6D-7B44-49CE-5F005EC246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6174B6C5-B699-249F-C440-BBE8C6ED1F60}"/>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0A3A539-150F-94BC-A9C6-E0CC15D5A0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76D4E12-A27D-3080-1ED1-0C296E0DC5BD}"/>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35221A8-94EC-6DD9-D812-6354AE43FD70}"/>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8" name="Θέση υποσέλιδου 7">
            <a:extLst>
              <a:ext uri="{FF2B5EF4-FFF2-40B4-BE49-F238E27FC236}">
                <a16:creationId xmlns:a16="http://schemas.microsoft.com/office/drawing/2014/main" id="{8E4C54F6-50B1-2921-625E-05A26FC36FE8}"/>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5C50594-5ABB-92E4-535E-34D319024227}"/>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40725498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7495F4-3B31-EB65-F707-02FD60F4D8C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48E4A58B-0A27-E373-9CFB-7257174B8AF7}"/>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4" name="Θέση υποσέλιδου 3">
            <a:extLst>
              <a:ext uri="{FF2B5EF4-FFF2-40B4-BE49-F238E27FC236}">
                <a16:creationId xmlns:a16="http://schemas.microsoft.com/office/drawing/2014/main" id="{AD83623E-9486-23EB-0A97-811A94C63676}"/>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282F66E-A203-7495-B133-66607CE21BAF}"/>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2793385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0E538BD-A9C7-F72F-3DB2-19A665550C3D}"/>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3" name="Θέση υποσέλιδου 2">
            <a:extLst>
              <a:ext uri="{FF2B5EF4-FFF2-40B4-BE49-F238E27FC236}">
                <a16:creationId xmlns:a16="http://schemas.microsoft.com/office/drawing/2014/main" id="{78B49959-5C5B-1EE1-E937-F46B284E4E4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1A7598D-E538-BCDB-4DE9-603ADDCB489F}"/>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35652180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63E37-7B94-D937-815B-983B178C0D9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AB58C039-8FBE-F06E-4249-D94F6D251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CDC7583-F751-9494-6A3A-108E77E84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0BC7A9B-8232-3C0A-0F6D-DBCDBA3C02AA}"/>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6" name="Θέση υποσέλιδου 5">
            <a:extLst>
              <a:ext uri="{FF2B5EF4-FFF2-40B4-BE49-F238E27FC236}">
                <a16:creationId xmlns:a16="http://schemas.microsoft.com/office/drawing/2014/main" id="{0DDBB551-1733-C36E-0291-DFCBC5D17E2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C95337E-347B-AEE6-A247-13120EEF123B}"/>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1459491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6081F2C-9833-2B67-7A4B-004E86A1E025}"/>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8B89C27C-9954-0B18-3766-A1A9B92610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F3AE152-5C7D-BBB0-A410-F985044613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50ED410-548C-88E1-E660-81734367DFA8}"/>
              </a:ext>
            </a:extLst>
          </p:cNvPr>
          <p:cNvSpPr>
            <a:spLocks noGrp="1"/>
          </p:cNvSpPr>
          <p:nvPr>
            <p:ph type="dt" sz="half" idx="10"/>
          </p:nvPr>
        </p:nvSpPr>
        <p:spPr/>
        <p:txBody>
          <a:bodyPr/>
          <a:lstStyle/>
          <a:p>
            <a:fld id="{166C0B18-FCCC-4964-BB83-667E26F181DD}" type="datetimeFigureOut">
              <a:rPr lang="el-GR" smtClean="0"/>
              <a:t>24/7/2024</a:t>
            </a:fld>
            <a:endParaRPr lang="el-GR"/>
          </a:p>
        </p:txBody>
      </p:sp>
      <p:sp>
        <p:nvSpPr>
          <p:cNvPr id="6" name="Θέση υποσέλιδου 5">
            <a:extLst>
              <a:ext uri="{FF2B5EF4-FFF2-40B4-BE49-F238E27FC236}">
                <a16:creationId xmlns:a16="http://schemas.microsoft.com/office/drawing/2014/main" id="{A67A3A5D-30E1-706B-21D7-5548A65CD72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F01F6D83-B1F8-4B05-14EF-6F87F5583953}"/>
              </a:ext>
            </a:extLst>
          </p:cNvPr>
          <p:cNvSpPr>
            <a:spLocks noGrp="1"/>
          </p:cNvSpPr>
          <p:nvPr>
            <p:ph type="sldNum" sz="quarter" idx="12"/>
          </p:nvPr>
        </p:nvSpPr>
        <p:spPr/>
        <p:txBody>
          <a:bodyPr/>
          <a:lstStyle/>
          <a:p>
            <a:fld id="{EEEF2A11-1CC5-4BEB-9BB5-1AF6B82A9736}" type="slidenum">
              <a:rPr lang="el-GR" smtClean="0"/>
              <a:t>‹#›</a:t>
            </a:fld>
            <a:endParaRPr lang="el-GR"/>
          </a:p>
        </p:txBody>
      </p:sp>
    </p:spTree>
    <p:extLst>
      <p:ext uri="{BB962C8B-B14F-4D97-AF65-F5344CB8AC3E}">
        <p14:creationId xmlns:p14="http://schemas.microsoft.com/office/powerpoint/2010/main" val="3677414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9D018B12-9B2B-F078-7974-BBCE77160F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9C29E9-36DB-57EA-7276-43E753C8E3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1AE5DFC-35F5-0674-065B-4C291AF20B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C0B18-FCCC-4964-BB83-667E26F181DD}" type="datetimeFigureOut">
              <a:rPr lang="el-GR" smtClean="0"/>
              <a:t>24/7/2024</a:t>
            </a:fld>
            <a:endParaRPr lang="el-GR"/>
          </a:p>
        </p:txBody>
      </p:sp>
      <p:sp>
        <p:nvSpPr>
          <p:cNvPr id="5" name="Θέση υποσέλιδου 4">
            <a:extLst>
              <a:ext uri="{FF2B5EF4-FFF2-40B4-BE49-F238E27FC236}">
                <a16:creationId xmlns:a16="http://schemas.microsoft.com/office/drawing/2014/main" id="{415C95E4-2CCA-E57C-FDEB-EF958685BC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19633CD-E4D0-F230-07B0-1860051CF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F2A11-1CC5-4BEB-9BB5-1AF6B82A9736}" type="slidenum">
              <a:rPr lang="el-GR" smtClean="0"/>
              <a:t>‹#›</a:t>
            </a:fld>
            <a:endParaRPr lang="el-GR"/>
          </a:p>
        </p:txBody>
      </p:sp>
    </p:spTree>
    <p:extLst>
      <p:ext uri="{BB962C8B-B14F-4D97-AF65-F5344CB8AC3E}">
        <p14:creationId xmlns:p14="http://schemas.microsoft.com/office/powerpoint/2010/main" val="1503550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microsoft.com/office/2007/relationships/hdphoto" Target="../media/hdphoto3.wdp"/><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5.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7.jpg"/><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www.copernicus.eu/en/copernicus-services/climate-change"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who.int/health-topics/climate-change#tab=tab_1" TargetMode="External"/><Relationship Id="rId5" Type="http://schemas.openxmlformats.org/officeDocument/2006/relationships/hyperlink" Target="https://climate.nasa.gov/" TargetMode="External"/><Relationship Id="rId4" Type="http://schemas.openxmlformats.org/officeDocument/2006/relationships/hyperlink" Target="https://www.un.org/en/climatechange/what-is-climate-change" TargetMode="Externa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hyperlink" Target="https://www.copernicus.eu/en/copernicus-services/climate-change" TargetMode="Externa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www.who.int/health-topics/climate-change#tab=tab_1" TargetMode="External"/><Relationship Id="rId5" Type="http://schemas.openxmlformats.org/officeDocument/2006/relationships/hyperlink" Target="https://climate.nasa.gov/" TargetMode="External"/><Relationship Id="rId4" Type="http://schemas.openxmlformats.org/officeDocument/2006/relationships/hyperlink" Target="https://www.un.org/en/climatechange/what-is-climate-chang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2.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slide" Target="slide13.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slide" Target="slide11.xml"/><Relationship Id="rId5" Type="http://schemas.openxmlformats.org/officeDocument/2006/relationships/slide" Target="slide9.xml"/><Relationship Id="rId4" Type="http://schemas.openxmlformats.org/officeDocument/2006/relationships/slide" Target="slide7.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slide" Target="slide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microsoft.com/office/2007/relationships/hdphoto" Target="../media/hdphoto3.wdp"/><Relationship Id="rId7" Type="http://schemas.openxmlformats.org/officeDocument/2006/relationships/image" Target="../media/image14.jp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5.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1000" r="-1000"/>
          </a:stretch>
        </a:blipFill>
        <a:effectLst/>
      </p:bgPr>
    </p:bg>
    <p:spTree>
      <p:nvGrpSpPr>
        <p:cNvPr id="1" name=""/>
        <p:cNvGrpSpPr/>
        <p:nvPr/>
      </p:nvGrpSpPr>
      <p:grpSpPr>
        <a:xfrm>
          <a:off x="0" y="0"/>
          <a:ext cx="0" cy="0"/>
          <a:chOff x="0" y="0"/>
          <a:chExt cx="0" cy="0"/>
        </a:xfrm>
      </p:grpSpPr>
      <p:grpSp>
        <p:nvGrpSpPr>
          <p:cNvPr id="5" name="Ομάδα 4">
            <a:extLst>
              <a:ext uri="{FF2B5EF4-FFF2-40B4-BE49-F238E27FC236}">
                <a16:creationId xmlns:a16="http://schemas.microsoft.com/office/drawing/2014/main" id="{300A17ED-6163-FFD5-619F-97CB59AFCE14}"/>
              </a:ext>
            </a:extLst>
          </p:cNvPr>
          <p:cNvGrpSpPr/>
          <p:nvPr/>
        </p:nvGrpSpPr>
        <p:grpSpPr>
          <a:xfrm>
            <a:off x="-9031747" y="2421821"/>
            <a:ext cx="9715921" cy="1309511"/>
            <a:chOff x="1128889" y="3367989"/>
            <a:chExt cx="6631063" cy="1309511"/>
          </a:xfrm>
        </p:grpSpPr>
        <p:sp>
          <p:nvSpPr>
            <p:cNvPr id="4" name="Πάπυρος: Οριζόντιος 3">
              <a:extLst>
                <a:ext uri="{FF2B5EF4-FFF2-40B4-BE49-F238E27FC236}">
                  <a16:creationId xmlns:a16="http://schemas.microsoft.com/office/drawing/2014/main" id="{0C2AE6CB-962A-175E-036D-E9A2F2D886F9}"/>
                </a:ext>
              </a:extLst>
            </p:cNvPr>
            <p:cNvSpPr/>
            <p:nvPr/>
          </p:nvSpPr>
          <p:spPr>
            <a:xfrm>
              <a:off x="1128889" y="3367989"/>
              <a:ext cx="5610578" cy="1309511"/>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ED1DCFAD-DF7C-AA6C-37D1-9AE4510063A3}"/>
                </a:ext>
              </a:extLst>
            </p:cNvPr>
            <p:cNvSpPr txBox="1"/>
            <p:nvPr/>
          </p:nvSpPr>
          <p:spPr>
            <a:xfrm>
              <a:off x="2510618" y="3638023"/>
              <a:ext cx="5249334"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Climate Change</a:t>
              </a:r>
              <a:endParaRPr lang="el-GR" sz="4400" b="1" i="1" dirty="0">
                <a:solidFill>
                  <a:schemeClr val="bg1"/>
                </a:solidFill>
                <a:latin typeface="Book Antiqua" panose="02040602050305030304" pitchFamily="18" charset="0"/>
              </a:endParaRPr>
            </a:p>
          </p:txBody>
        </p:sp>
      </p:grpSp>
      <p:sp>
        <p:nvSpPr>
          <p:cNvPr id="3" name="TextBox 2">
            <a:extLst>
              <a:ext uri="{FF2B5EF4-FFF2-40B4-BE49-F238E27FC236}">
                <a16:creationId xmlns:a16="http://schemas.microsoft.com/office/drawing/2014/main" id="{BFE1D1B6-238B-9F33-5F31-8F0FFC6BFCF3}"/>
              </a:ext>
            </a:extLst>
          </p:cNvPr>
          <p:cNvSpPr txBox="1"/>
          <p:nvPr/>
        </p:nvSpPr>
        <p:spPr>
          <a:xfrm>
            <a:off x="1560691" y="695785"/>
            <a:ext cx="4842933"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Explaining</a:t>
            </a:r>
            <a:endParaRPr lang="el-GR" sz="4400" b="1" i="1" dirty="0">
              <a:solidFill>
                <a:schemeClr val="bg1"/>
              </a:solidFill>
              <a:latin typeface="Book Antiqua" panose="02040602050305030304" pitchFamily="18" charset="0"/>
            </a:endParaRPr>
          </a:p>
        </p:txBody>
      </p:sp>
      <p:sp>
        <p:nvSpPr>
          <p:cNvPr id="6" name="TextBox 5">
            <a:extLst>
              <a:ext uri="{FF2B5EF4-FFF2-40B4-BE49-F238E27FC236}">
                <a16:creationId xmlns:a16="http://schemas.microsoft.com/office/drawing/2014/main" id="{4DE8E96B-8363-5EFC-2193-117BD13E2AE9}"/>
              </a:ext>
            </a:extLst>
          </p:cNvPr>
          <p:cNvSpPr txBox="1"/>
          <p:nvPr/>
        </p:nvSpPr>
        <p:spPr>
          <a:xfrm>
            <a:off x="2038673" y="7217462"/>
            <a:ext cx="5793759"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Impacts and Actions</a:t>
            </a:r>
            <a:endParaRPr lang="el-GR" sz="4400" b="1" i="1" dirty="0">
              <a:solidFill>
                <a:schemeClr val="bg1"/>
              </a:solidFill>
              <a:latin typeface="Book Antiqua" panose="02040602050305030304" pitchFamily="18" charset="0"/>
            </a:endParaRPr>
          </a:p>
        </p:txBody>
      </p:sp>
      <p:grpSp>
        <p:nvGrpSpPr>
          <p:cNvPr id="17" name="Ομάδα 16">
            <a:extLst>
              <a:ext uri="{FF2B5EF4-FFF2-40B4-BE49-F238E27FC236}">
                <a16:creationId xmlns:a16="http://schemas.microsoft.com/office/drawing/2014/main" id="{ABCE5921-5D07-7117-263C-5A04C5DCE283}"/>
              </a:ext>
            </a:extLst>
          </p:cNvPr>
          <p:cNvGrpSpPr/>
          <p:nvPr/>
        </p:nvGrpSpPr>
        <p:grpSpPr>
          <a:xfrm>
            <a:off x="12671565" y="1909808"/>
            <a:ext cx="880330" cy="782047"/>
            <a:chOff x="9875520" y="2570454"/>
            <a:chExt cx="880330" cy="782047"/>
          </a:xfrm>
        </p:grpSpPr>
        <p:sp>
          <p:nvSpPr>
            <p:cNvPr id="8" name="Διάγραμμα ροής: Οθόνη 7">
              <a:extLst>
                <a:ext uri="{FF2B5EF4-FFF2-40B4-BE49-F238E27FC236}">
                  <a16:creationId xmlns:a16="http://schemas.microsoft.com/office/drawing/2014/main" id="{7FE58BEC-6285-68DA-05F3-F0C64274F186}"/>
                </a:ext>
              </a:extLst>
            </p:cNvPr>
            <p:cNvSpPr/>
            <p:nvPr/>
          </p:nvSpPr>
          <p:spPr>
            <a:xfrm>
              <a:off x="9875520" y="2598318"/>
              <a:ext cx="880330" cy="754183"/>
            </a:xfrm>
            <a:prstGeom prst="flowChartDisplay">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Γραφικό 11" descr="Φωτιά με συμπαγές γέμισμα">
              <a:extLst>
                <a:ext uri="{FF2B5EF4-FFF2-40B4-BE49-F238E27FC236}">
                  <a16:creationId xmlns:a16="http://schemas.microsoft.com/office/drawing/2014/main" id="{FE76CD71-91F3-DE62-078B-CE2C85F26E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6097" y="2570454"/>
              <a:ext cx="699175" cy="699175"/>
            </a:xfrm>
            <a:prstGeom prst="rect">
              <a:avLst/>
            </a:prstGeom>
          </p:spPr>
        </p:pic>
      </p:grpSp>
      <p:grpSp>
        <p:nvGrpSpPr>
          <p:cNvPr id="19" name="Ομάδα 18">
            <a:extLst>
              <a:ext uri="{FF2B5EF4-FFF2-40B4-BE49-F238E27FC236}">
                <a16:creationId xmlns:a16="http://schemas.microsoft.com/office/drawing/2014/main" id="{A4209BF3-3279-4D8F-8C7A-2B8752B0A1B0}"/>
              </a:ext>
            </a:extLst>
          </p:cNvPr>
          <p:cNvGrpSpPr/>
          <p:nvPr/>
        </p:nvGrpSpPr>
        <p:grpSpPr>
          <a:xfrm>
            <a:off x="12762142" y="4854926"/>
            <a:ext cx="880330" cy="792995"/>
            <a:chOff x="9875520" y="5118538"/>
            <a:chExt cx="880330" cy="792995"/>
          </a:xfrm>
        </p:grpSpPr>
        <p:sp>
          <p:nvSpPr>
            <p:cNvPr id="10" name="Διάγραμμα ροής: Οθόνη 9">
              <a:extLst>
                <a:ext uri="{FF2B5EF4-FFF2-40B4-BE49-F238E27FC236}">
                  <a16:creationId xmlns:a16="http://schemas.microsoft.com/office/drawing/2014/main" id="{DA00B28A-32CE-5A4B-8D67-97E2B7CBEDED}"/>
                </a:ext>
              </a:extLst>
            </p:cNvPr>
            <p:cNvSpPr/>
            <p:nvPr/>
          </p:nvSpPr>
          <p:spPr>
            <a:xfrm>
              <a:off x="9875520" y="5157350"/>
              <a:ext cx="880330" cy="754183"/>
            </a:xfrm>
            <a:prstGeom prst="flowChartDisp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Γραφικό 13" descr="Δασικό τοπίο με συμπαγές γέμισμα">
              <a:extLst>
                <a:ext uri="{FF2B5EF4-FFF2-40B4-BE49-F238E27FC236}">
                  <a16:creationId xmlns:a16="http://schemas.microsoft.com/office/drawing/2014/main" id="{C5878214-233A-63E3-6AF7-438DF2699B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6050" y="5118538"/>
              <a:ext cx="699175" cy="699175"/>
            </a:xfrm>
            <a:prstGeom prst="rect">
              <a:avLst/>
            </a:prstGeom>
          </p:spPr>
        </p:pic>
      </p:grpSp>
      <p:grpSp>
        <p:nvGrpSpPr>
          <p:cNvPr id="18" name="Ομάδα 17">
            <a:extLst>
              <a:ext uri="{FF2B5EF4-FFF2-40B4-BE49-F238E27FC236}">
                <a16:creationId xmlns:a16="http://schemas.microsoft.com/office/drawing/2014/main" id="{F0F373F5-3DAD-1372-56AA-1C215CDBB4C6}"/>
              </a:ext>
            </a:extLst>
          </p:cNvPr>
          <p:cNvGrpSpPr/>
          <p:nvPr/>
        </p:nvGrpSpPr>
        <p:grpSpPr>
          <a:xfrm>
            <a:off x="12721158" y="3429000"/>
            <a:ext cx="880330" cy="754183"/>
            <a:chOff x="9875520" y="3885932"/>
            <a:chExt cx="880330" cy="754183"/>
          </a:xfrm>
        </p:grpSpPr>
        <p:sp>
          <p:nvSpPr>
            <p:cNvPr id="9" name="Διάγραμμα ροής: Οθόνη 8">
              <a:extLst>
                <a:ext uri="{FF2B5EF4-FFF2-40B4-BE49-F238E27FC236}">
                  <a16:creationId xmlns:a16="http://schemas.microsoft.com/office/drawing/2014/main" id="{1C29C509-82A5-BC07-8CF7-4705A815F1FA}"/>
                </a:ext>
              </a:extLst>
            </p:cNvPr>
            <p:cNvSpPr/>
            <p:nvPr/>
          </p:nvSpPr>
          <p:spPr>
            <a:xfrm>
              <a:off x="9875520" y="3885932"/>
              <a:ext cx="880330" cy="754183"/>
            </a:xfrm>
            <a:prstGeom prst="flowChartDisplay">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Γραφικό 15" descr="Ήλιος με συμπαγές γέμισμα">
              <a:extLst>
                <a:ext uri="{FF2B5EF4-FFF2-40B4-BE49-F238E27FC236}">
                  <a16:creationId xmlns:a16="http://schemas.microsoft.com/office/drawing/2014/main" id="{3321FE31-0245-89D5-099D-3ABB5BE62E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66097" y="3885932"/>
              <a:ext cx="699175" cy="699175"/>
            </a:xfrm>
            <a:prstGeom prst="rect">
              <a:avLst/>
            </a:prstGeom>
          </p:spPr>
        </p:pic>
      </p:grpSp>
      <p:sp>
        <p:nvSpPr>
          <p:cNvPr id="11" name="TextBox 10">
            <a:extLst>
              <a:ext uri="{FF2B5EF4-FFF2-40B4-BE49-F238E27FC236}">
                <a16:creationId xmlns:a16="http://schemas.microsoft.com/office/drawing/2014/main" id="{D1469D1D-08A8-DDFF-92FA-4586A110A5A8}"/>
              </a:ext>
            </a:extLst>
          </p:cNvPr>
          <p:cNvSpPr txBox="1"/>
          <p:nvPr/>
        </p:nvSpPr>
        <p:spPr>
          <a:xfrm>
            <a:off x="-5957887" y="4183183"/>
            <a:ext cx="3319462" cy="369332"/>
          </a:xfrm>
          <a:prstGeom prst="rect">
            <a:avLst/>
          </a:prstGeom>
          <a:noFill/>
        </p:spPr>
        <p:txBody>
          <a:bodyPr wrap="square">
            <a:spAutoFit/>
          </a:bodyPr>
          <a:lstStyle/>
          <a:p>
            <a:r>
              <a:rPr lang="en-US" sz="1800" b="1" i="1" dirty="0">
                <a:solidFill>
                  <a:schemeClr val="bg1"/>
                </a:solidFill>
                <a:latin typeface="Book Antiqua" panose="02040602050305030304" pitchFamily="18" charset="0"/>
              </a:rPr>
              <a:t>by Christos Adam</a:t>
            </a:r>
            <a:endParaRPr lang="el-GR" sz="1800" b="1"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744336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9D94D-27FD-D656-7ABA-6FC5438C3D55}"/>
              </a:ext>
            </a:extLst>
          </p:cNvPr>
          <p:cNvSpPr txBox="1"/>
          <p:nvPr/>
        </p:nvSpPr>
        <p:spPr>
          <a:xfrm>
            <a:off x="2512267" y="96474"/>
            <a:ext cx="6972300" cy="584775"/>
          </a:xfrm>
          <a:prstGeom prst="rect">
            <a:avLst/>
          </a:prstGeom>
          <a:noFill/>
        </p:spPr>
        <p:txBody>
          <a:bodyPr wrap="square" rtlCol="0">
            <a:spAutoFit/>
          </a:bodyPr>
          <a:lstStyle/>
          <a:p>
            <a:pPr algn="ctr"/>
            <a:r>
              <a:rPr lang="en-US" sz="3200" b="1" u="sng" dirty="0">
                <a:solidFill>
                  <a:srgbClr val="FF0000"/>
                </a:solidFill>
                <a:latin typeface="Book Antiqua" panose="02040602050305030304" pitchFamily="18" charset="0"/>
              </a:rPr>
              <a:t>GLOBAL TEMPETARURE</a:t>
            </a:r>
            <a:endParaRPr lang="el-GR" sz="3200" b="1" u="sng" dirty="0">
              <a:solidFill>
                <a:srgbClr val="FF0000"/>
              </a:solidFill>
              <a:latin typeface="Book Antiqua" panose="02040602050305030304" pitchFamily="18" charset="0"/>
            </a:endParaRPr>
          </a:p>
        </p:txBody>
      </p:sp>
      <p:pic>
        <p:nvPicPr>
          <p:cNvPr id="8" name="Εικόνα 7">
            <a:extLst>
              <a:ext uri="{FF2B5EF4-FFF2-40B4-BE49-F238E27FC236}">
                <a16:creationId xmlns:a16="http://schemas.microsoft.com/office/drawing/2014/main" id="{783E10E4-21DB-E538-ECEC-2E6C3974C2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203650" y="3046689"/>
            <a:ext cx="3929432" cy="526470"/>
          </a:xfrm>
          <a:prstGeom prst="rect">
            <a:avLst/>
          </a:prstGeom>
        </p:spPr>
      </p:pic>
      <p:pic>
        <p:nvPicPr>
          <p:cNvPr id="10" name="Εικόνα 9">
            <a:extLst>
              <a:ext uri="{FF2B5EF4-FFF2-40B4-BE49-F238E27FC236}">
                <a16:creationId xmlns:a16="http://schemas.microsoft.com/office/drawing/2014/main" id="{E56AA835-1900-6ED3-93D1-7ED23F293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548" y="1081973"/>
            <a:ext cx="3929432" cy="1964716"/>
          </a:xfrm>
          <a:prstGeom prst="rect">
            <a:avLst/>
          </a:prstGeom>
        </p:spPr>
      </p:pic>
      <p:pic>
        <p:nvPicPr>
          <p:cNvPr id="12" name="Εικόνα 11">
            <a:extLst>
              <a:ext uri="{FF2B5EF4-FFF2-40B4-BE49-F238E27FC236}">
                <a16:creationId xmlns:a16="http://schemas.microsoft.com/office/drawing/2014/main" id="{597960CA-06A0-7881-96A5-ADA8AFE2BD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03650" y="1081973"/>
            <a:ext cx="3929432" cy="1964716"/>
          </a:xfrm>
          <a:prstGeom prst="rect">
            <a:avLst/>
          </a:prstGeom>
        </p:spPr>
      </p:pic>
      <p:pic>
        <p:nvPicPr>
          <p:cNvPr id="13" name="Εικόνα 12">
            <a:extLst>
              <a:ext uri="{FF2B5EF4-FFF2-40B4-BE49-F238E27FC236}">
                <a16:creationId xmlns:a16="http://schemas.microsoft.com/office/drawing/2014/main" id="{8D4A1B2F-54AD-B284-A4A6-AA73ACAE924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261548" y="3022972"/>
            <a:ext cx="3929432" cy="526470"/>
          </a:xfrm>
          <a:prstGeom prst="rect">
            <a:avLst/>
          </a:prstGeom>
        </p:spPr>
      </p:pic>
      <p:sp>
        <p:nvSpPr>
          <p:cNvPr id="14" name="TextBox 13">
            <a:extLst>
              <a:ext uri="{FF2B5EF4-FFF2-40B4-BE49-F238E27FC236}">
                <a16:creationId xmlns:a16="http://schemas.microsoft.com/office/drawing/2014/main" id="{554B3F6C-9D8B-F7FA-318B-C7128F824D71}"/>
              </a:ext>
            </a:extLst>
          </p:cNvPr>
          <p:cNvSpPr txBox="1"/>
          <p:nvPr/>
        </p:nvSpPr>
        <p:spPr>
          <a:xfrm>
            <a:off x="1382177" y="3757825"/>
            <a:ext cx="3750905" cy="369332"/>
          </a:xfrm>
          <a:prstGeom prst="rect">
            <a:avLst/>
          </a:prstGeom>
          <a:noFill/>
        </p:spPr>
        <p:txBody>
          <a:bodyPr wrap="square" rtlCol="0">
            <a:spAutoFit/>
          </a:bodyPr>
          <a:lstStyle/>
          <a:p>
            <a:r>
              <a:rPr lang="en-US" b="1" i="1" dirty="0">
                <a:solidFill>
                  <a:schemeClr val="bg1"/>
                </a:solidFill>
                <a:latin typeface="Book Antiqua" panose="02040602050305030304" pitchFamily="18" charset="0"/>
              </a:rPr>
              <a:t>(Average Temperatures in 1884)</a:t>
            </a:r>
            <a:endParaRPr lang="el-GR" b="1" i="1" dirty="0">
              <a:solidFill>
                <a:schemeClr val="bg1"/>
              </a:solidFill>
              <a:latin typeface="Book Antiqua" panose="02040602050305030304" pitchFamily="18" charset="0"/>
            </a:endParaRPr>
          </a:p>
        </p:txBody>
      </p:sp>
      <p:sp>
        <p:nvSpPr>
          <p:cNvPr id="16" name="TextBox 15">
            <a:extLst>
              <a:ext uri="{FF2B5EF4-FFF2-40B4-BE49-F238E27FC236}">
                <a16:creationId xmlns:a16="http://schemas.microsoft.com/office/drawing/2014/main" id="{82E9879A-FC99-E233-6630-27A5588F78A3}"/>
              </a:ext>
            </a:extLst>
          </p:cNvPr>
          <p:cNvSpPr txBox="1"/>
          <p:nvPr/>
        </p:nvSpPr>
        <p:spPr>
          <a:xfrm>
            <a:off x="7512892" y="3753130"/>
            <a:ext cx="6097554" cy="369332"/>
          </a:xfrm>
          <a:prstGeom prst="rect">
            <a:avLst/>
          </a:prstGeom>
          <a:noFill/>
        </p:spPr>
        <p:txBody>
          <a:bodyPr wrap="square">
            <a:spAutoFit/>
          </a:bodyPr>
          <a:lstStyle/>
          <a:p>
            <a:r>
              <a:rPr lang="en-US" b="1" i="1" dirty="0">
                <a:solidFill>
                  <a:schemeClr val="bg1"/>
                </a:solidFill>
                <a:latin typeface="Book Antiqua" panose="02040602050305030304" pitchFamily="18" charset="0"/>
              </a:rPr>
              <a:t>(Average Temperatures in 2020)</a:t>
            </a:r>
            <a:endParaRPr lang="el-GR" b="1" i="1" dirty="0">
              <a:solidFill>
                <a:schemeClr val="bg1"/>
              </a:solidFill>
              <a:latin typeface="Book Antiqua" panose="02040602050305030304" pitchFamily="18" charset="0"/>
            </a:endParaRPr>
          </a:p>
        </p:txBody>
      </p:sp>
      <p:sp>
        <p:nvSpPr>
          <p:cNvPr id="17" name="TextBox 16">
            <a:extLst>
              <a:ext uri="{FF2B5EF4-FFF2-40B4-BE49-F238E27FC236}">
                <a16:creationId xmlns:a16="http://schemas.microsoft.com/office/drawing/2014/main" id="{6596D298-B325-576A-73D3-31CBE73F6CDC}"/>
              </a:ext>
            </a:extLst>
          </p:cNvPr>
          <p:cNvSpPr txBox="1"/>
          <p:nvPr/>
        </p:nvSpPr>
        <p:spPr>
          <a:xfrm>
            <a:off x="1950098" y="4671764"/>
            <a:ext cx="7908008" cy="1200329"/>
          </a:xfrm>
          <a:prstGeom prst="rect">
            <a:avLst/>
          </a:prstGeom>
          <a:noFill/>
        </p:spPr>
        <p:txBody>
          <a:bodyPr wrap="square" rtlCol="0">
            <a:spAutoFit/>
          </a:bodyPr>
          <a:lstStyle/>
          <a:p>
            <a:r>
              <a:rPr lang="en-US" b="1" i="0" dirty="0">
                <a:solidFill>
                  <a:srgbClr val="FFFFFF"/>
                </a:solidFill>
                <a:effectLst/>
                <a:latin typeface="Book Antiqua" panose="02040602050305030304" pitchFamily="18" charset="0"/>
              </a:rPr>
              <a:t>The animations  show the change in global surface temperatures. Dark blue shows areas cooler than average. Dark red shows areas warmer than average. The year 2020 tied with 2016 for the hottest year on record since recordkeeping began in 1880 </a:t>
            </a:r>
            <a:endParaRPr lang="el-GR" b="1" dirty="0">
              <a:latin typeface="Book Antiqua" panose="02040602050305030304" pitchFamily="18" charset="0"/>
            </a:endParaRPr>
          </a:p>
        </p:txBody>
      </p:sp>
      <p:sp>
        <p:nvSpPr>
          <p:cNvPr id="3" name="Βέλος: Αριστερό 2">
            <a:hlinkClick r:id="rId8" action="ppaction://hlinksldjump"/>
            <a:extLst>
              <a:ext uri="{FF2B5EF4-FFF2-40B4-BE49-F238E27FC236}">
                <a16:creationId xmlns:a16="http://schemas.microsoft.com/office/drawing/2014/main" id="{B255F448-8A34-93A0-6585-1614B0793FF2}"/>
              </a:ext>
            </a:extLst>
          </p:cNvPr>
          <p:cNvSpPr/>
          <p:nvPr/>
        </p:nvSpPr>
        <p:spPr>
          <a:xfrm>
            <a:off x="625152" y="307502"/>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930976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EB6AED-0824-489E-6BD4-B7A55AAFDE2A}"/>
              </a:ext>
            </a:extLst>
          </p:cNvPr>
          <p:cNvSpPr txBox="1"/>
          <p:nvPr/>
        </p:nvSpPr>
        <p:spPr>
          <a:xfrm>
            <a:off x="4705003" y="681644"/>
            <a:ext cx="4788131" cy="584775"/>
          </a:xfrm>
          <a:prstGeom prst="rect">
            <a:avLst/>
          </a:prstGeom>
          <a:noFill/>
        </p:spPr>
        <p:txBody>
          <a:bodyPr wrap="square" rtlCol="0">
            <a:spAutoFit/>
          </a:bodyPr>
          <a:lstStyle/>
          <a:p>
            <a:r>
              <a:rPr lang="en-US" sz="3200" b="1" u="sng" dirty="0">
                <a:solidFill>
                  <a:srgbClr val="B0DFE2"/>
                </a:solidFill>
                <a:latin typeface="Book Antiqua" panose="02040602050305030304" pitchFamily="18" charset="0"/>
              </a:rPr>
              <a:t>SEA LEVEL</a:t>
            </a:r>
            <a:endParaRPr lang="el-GR" sz="3200" b="1" u="sng" dirty="0">
              <a:solidFill>
                <a:srgbClr val="B0DFE2"/>
              </a:solidFill>
              <a:latin typeface="Book Antiqua" panose="02040602050305030304" pitchFamily="18" charset="0"/>
            </a:endParaRPr>
          </a:p>
        </p:txBody>
      </p:sp>
      <p:pic>
        <p:nvPicPr>
          <p:cNvPr id="4" name="Εικόνα 3">
            <a:extLst>
              <a:ext uri="{FF2B5EF4-FFF2-40B4-BE49-F238E27FC236}">
                <a16:creationId xmlns:a16="http://schemas.microsoft.com/office/drawing/2014/main" id="{A142D2DF-653D-DEFA-5C08-3C318C369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0676" y="605444"/>
            <a:ext cx="4492821" cy="2625475"/>
          </a:xfrm>
          <a:prstGeom prst="rect">
            <a:avLst/>
          </a:prstGeom>
        </p:spPr>
      </p:pic>
      <p:sp>
        <p:nvSpPr>
          <p:cNvPr id="5" name="TextBox 4">
            <a:extLst>
              <a:ext uri="{FF2B5EF4-FFF2-40B4-BE49-F238E27FC236}">
                <a16:creationId xmlns:a16="http://schemas.microsoft.com/office/drawing/2014/main" id="{70F716B5-FF69-9BF1-2B6F-5071C0FADA62}"/>
              </a:ext>
            </a:extLst>
          </p:cNvPr>
          <p:cNvSpPr txBox="1"/>
          <p:nvPr/>
        </p:nvSpPr>
        <p:spPr>
          <a:xfrm>
            <a:off x="14543417" y="1645869"/>
            <a:ext cx="3648973" cy="3170099"/>
          </a:xfrm>
          <a:prstGeom prst="rect">
            <a:avLst/>
          </a:prstGeom>
          <a:noFill/>
        </p:spPr>
        <p:txBody>
          <a:bodyPr wrap="square" rtlCol="0">
            <a:spAutoFit/>
          </a:bodyPr>
          <a:lstStyle/>
          <a:p>
            <a:pPr algn="ctr"/>
            <a:r>
              <a:rPr lang="en-US" sz="2000" b="1" i="0" dirty="0">
                <a:solidFill>
                  <a:srgbClr val="FFFFFF"/>
                </a:solidFill>
                <a:effectLst/>
                <a:latin typeface="Book Antiqua" panose="02040602050305030304" pitchFamily="18" charset="0"/>
              </a:rPr>
              <a:t>Sea level rise is caused primarily by two factors related to global warming: the added water from melting ice sheets and glaciers, and the expansion of seawater as it warms. The first graph tracks the change in global sea level since 1993, as observed by satellites.</a:t>
            </a:r>
            <a:endParaRPr lang="el-GR" sz="2000" b="1" dirty="0">
              <a:latin typeface="Book Antiqua" panose="02040602050305030304" pitchFamily="18" charset="0"/>
            </a:endParaRPr>
          </a:p>
        </p:txBody>
      </p:sp>
      <p:sp>
        <p:nvSpPr>
          <p:cNvPr id="6" name="TextBox 5">
            <a:extLst>
              <a:ext uri="{FF2B5EF4-FFF2-40B4-BE49-F238E27FC236}">
                <a16:creationId xmlns:a16="http://schemas.microsoft.com/office/drawing/2014/main" id="{049D689F-249C-8747-E2F6-CBB7C89AC4DE}"/>
              </a:ext>
            </a:extLst>
          </p:cNvPr>
          <p:cNvSpPr txBox="1"/>
          <p:nvPr/>
        </p:nvSpPr>
        <p:spPr>
          <a:xfrm>
            <a:off x="-5184966" y="4857303"/>
            <a:ext cx="3865889" cy="707886"/>
          </a:xfrm>
          <a:prstGeom prst="rect">
            <a:avLst/>
          </a:prstGeom>
          <a:noFill/>
        </p:spPr>
        <p:txBody>
          <a:bodyPr wrap="square" rtlCol="0">
            <a:spAutoFit/>
          </a:bodyPr>
          <a:lstStyle/>
          <a:p>
            <a:r>
              <a:rPr lang="en-US" sz="2000" b="1" i="1" dirty="0">
                <a:solidFill>
                  <a:srgbClr val="FFFFFF"/>
                </a:solidFill>
                <a:effectLst/>
                <a:latin typeface="Book Antiqua" panose="02040602050305030304" pitchFamily="18" charset="0"/>
              </a:rPr>
              <a:t>(This graph tracks the change in sea level since 1993)</a:t>
            </a:r>
            <a:endParaRPr lang="el-GR" sz="2000" b="1" i="1" dirty="0">
              <a:latin typeface="Book Antiqua" panose="02040602050305030304" pitchFamily="18" charset="0"/>
            </a:endParaRPr>
          </a:p>
        </p:txBody>
      </p:sp>
      <p:sp>
        <p:nvSpPr>
          <p:cNvPr id="3" name="Βέλος: Αριστερό 2">
            <a:hlinkClick r:id="rId5" action="ppaction://hlinksldjump"/>
            <a:extLst>
              <a:ext uri="{FF2B5EF4-FFF2-40B4-BE49-F238E27FC236}">
                <a16:creationId xmlns:a16="http://schemas.microsoft.com/office/drawing/2014/main" id="{838FCFAA-2D78-AC53-60CA-B588C6374DF9}"/>
              </a:ext>
            </a:extLst>
          </p:cNvPr>
          <p:cNvSpPr/>
          <p:nvPr/>
        </p:nvSpPr>
        <p:spPr>
          <a:xfrm>
            <a:off x="-727398" y="381101"/>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55620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EB6AED-0824-489E-6BD4-B7A55AAFDE2A}"/>
              </a:ext>
            </a:extLst>
          </p:cNvPr>
          <p:cNvSpPr txBox="1"/>
          <p:nvPr/>
        </p:nvSpPr>
        <p:spPr>
          <a:xfrm>
            <a:off x="4705003" y="681644"/>
            <a:ext cx="4788131" cy="584775"/>
          </a:xfrm>
          <a:prstGeom prst="rect">
            <a:avLst/>
          </a:prstGeom>
          <a:noFill/>
        </p:spPr>
        <p:txBody>
          <a:bodyPr wrap="square" rtlCol="0">
            <a:spAutoFit/>
          </a:bodyPr>
          <a:lstStyle/>
          <a:p>
            <a:r>
              <a:rPr lang="en-US" sz="3200" b="1" u="sng" dirty="0">
                <a:solidFill>
                  <a:srgbClr val="B0DFE2"/>
                </a:solidFill>
                <a:latin typeface="Book Antiqua" panose="02040602050305030304" pitchFamily="18" charset="0"/>
              </a:rPr>
              <a:t>SEA LEVEL</a:t>
            </a:r>
            <a:endParaRPr lang="el-GR" sz="3200" b="1" u="sng" dirty="0">
              <a:solidFill>
                <a:srgbClr val="B0DFE2"/>
              </a:solidFill>
              <a:latin typeface="Book Antiqua" panose="02040602050305030304" pitchFamily="18" charset="0"/>
            </a:endParaRPr>
          </a:p>
        </p:txBody>
      </p:sp>
      <p:pic>
        <p:nvPicPr>
          <p:cNvPr id="4" name="Εικόνα 3">
            <a:extLst>
              <a:ext uri="{FF2B5EF4-FFF2-40B4-BE49-F238E27FC236}">
                <a16:creationId xmlns:a16="http://schemas.microsoft.com/office/drawing/2014/main" id="{A142D2DF-653D-DEFA-5C08-3C318C3695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74" y="2317460"/>
            <a:ext cx="4492821" cy="2625475"/>
          </a:xfrm>
          <a:prstGeom prst="rect">
            <a:avLst/>
          </a:prstGeom>
        </p:spPr>
      </p:pic>
      <p:sp>
        <p:nvSpPr>
          <p:cNvPr id="5" name="TextBox 4">
            <a:extLst>
              <a:ext uri="{FF2B5EF4-FFF2-40B4-BE49-F238E27FC236}">
                <a16:creationId xmlns:a16="http://schemas.microsoft.com/office/drawing/2014/main" id="{70F716B5-FF69-9BF1-2B6F-5071C0FADA62}"/>
              </a:ext>
            </a:extLst>
          </p:cNvPr>
          <p:cNvSpPr txBox="1"/>
          <p:nvPr/>
        </p:nvSpPr>
        <p:spPr>
          <a:xfrm>
            <a:off x="6961517" y="2139350"/>
            <a:ext cx="3648973" cy="3170099"/>
          </a:xfrm>
          <a:prstGeom prst="rect">
            <a:avLst/>
          </a:prstGeom>
          <a:noFill/>
        </p:spPr>
        <p:txBody>
          <a:bodyPr wrap="square" rtlCol="0">
            <a:spAutoFit/>
          </a:bodyPr>
          <a:lstStyle/>
          <a:p>
            <a:pPr algn="ctr"/>
            <a:r>
              <a:rPr lang="en-US" sz="2000" b="1" i="0" dirty="0">
                <a:solidFill>
                  <a:srgbClr val="FFFFFF"/>
                </a:solidFill>
                <a:effectLst/>
                <a:latin typeface="Book Antiqua" panose="02040602050305030304" pitchFamily="18" charset="0"/>
              </a:rPr>
              <a:t>Sea level rise is caused primarily by two factors related to global warming: the added water from melting ice sheets and glaciers, and the expansion of seawater as it warms. The first graph tracks the change in global sea level since 1993, as observed by satellites.</a:t>
            </a:r>
            <a:endParaRPr lang="el-GR" sz="2000" b="1" dirty="0">
              <a:latin typeface="Book Antiqua" panose="02040602050305030304" pitchFamily="18" charset="0"/>
            </a:endParaRPr>
          </a:p>
        </p:txBody>
      </p:sp>
      <p:sp>
        <p:nvSpPr>
          <p:cNvPr id="6" name="TextBox 5">
            <a:extLst>
              <a:ext uri="{FF2B5EF4-FFF2-40B4-BE49-F238E27FC236}">
                <a16:creationId xmlns:a16="http://schemas.microsoft.com/office/drawing/2014/main" id="{049D689F-249C-8747-E2F6-CBB7C89AC4DE}"/>
              </a:ext>
            </a:extLst>
          </p:cNvPr>
          <p:cNvSpPr txBox="1"/>
          <p:nvPr/>
        </p:nvSpPr>
        <p:spPr>
          <a:xfrm>
            <a:off x="839114" y="5089585"/>
            <a:ext cx="3865889" cy="707886"/>
          </a:xfrm>
          <a:prstGeom prst="rect">
            <a:avLst/>
          </a:prstGeom>
          <a:noFill/>
        </p:spPr>
        <p:txBody>
          <a:bodyPr wrap="square" rtlCol="0">
            <a:spAutoFit/>
          </a:bodyPr>
          <a:lstStyle/>
          <a:p>
            <a:r>
              <a:rPr lang="en-US" sz="2000" b="1" i="1" dirty="0">
                <a:solidFill>
                  <a:srgbClr val="FFFFFF"/>
                </a:solidFill>
                <a:effectLst/>
                <a:latin typeface="Book Antiqua" panose="02040602050305030304" pitchFamily="18" charset="0"/>
              </a:rPr>
              <a:t>(This graph tracks the change in sea level since 1993)</a:t>
            </a:r>
            <a:endParaRPr lang="el-GR" sz="2000" b="1" i="1" dirty="0">
              <a:latin typeface="Book Antiqua" panose="02040602050305030304" pitchFamily="18" charset="0"/>
            </a:endParaRPr>
          </a:p>
        </p:txBody>
      </p:sp>
      <p:sp>
        <p:nvSpPr>
          <p:cNvPr id="3" name="Βέλος: Αριστερό 2">
            <a:hlinkClick r:id="rId5" action="ppaction://hlinksldjump"/>
            <a:extLst>
              <a:ext uri="{FF2B5EF4-FFF2-40B4-BE49-F238E27FC236}">
                <a16:creationId xmlns:a16="http://schemas.microsoft.com/office/drawing/2014/main" id="{84F6F8F7-5F0C-CC57-74A7-5E0C1F9C3651}"/>
              </a:ext>
            </a:extLst>
          </p:cNvPr>
          <p:cNvSpPr/>
          <p:nvPr/>
        </p:nvSpPr>
        <p:spPr>
          <a:xfrm>
            <a:off x="625152" y="307502"/>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282141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62AC4-85D6-22A0-D0D0-7DBF92FB4703}"/>
              </a:ext>
            </a:extLst>
          </p:cNvPr>
          <p:cNvSpPr txBox="1"/>
          <p:nvPr/>
        </p:nvSpPr>
        <p:spPr>
          <a:xfrm>
            <a:off x="3155373" y="423144"/>
            <a:ext cx="7302211" cy="584775"/>
          </a:xfrm>
          <a:prstGeom prst="rect">
            <a:avLst/>
          </a:prstGeom>
          <a:noFill/>
        </p:spPr>
        <p:txBody>
          <a:bodyPr wrap="square">
            <a:spAutoFit/>
          </a:bodyPr>
          <a:lstStyle/>
          <a:p>
            <a:r>
              <a:rPr lang="en-US" sz="3200" b="1" u="sng" dirty="0">
                <a:solidFill>
                  <a:schemeClr val="accent1">
                    <a:lumMod val="60000"/>
                    <a:lumOff val="40000"/>
                  </a:schemeClr>
                </a:solidFill>
                <a:latin typeface="Book Antiqua" panose="02040602050305030304" pitchFamily="18" charset="0"/>
              </a:rPr>
              <a:t>ARCTIC SEA ICE MIN. EXTENT</a:t>
            </a:r>
            <a:endParaRPr lang="el-GR" sz="3200" b="1" u="sng" dirty="0">
              <a:solidFill>
                <a:schemeClr val="accent1">
                  <a:lumMod val="60000"/>
                  <a:lumOff val="40000"/>
                </a:schemeClr>
              </a:solidFill>
              <a:latin typeface="Book Antiqua" panose="02040602050305030304" pitchFamily="18" charset="0"/>
            </a:endParaRPr>
          </a:p>
        </p:txBody>
      </p:sp>
      <p:pic>
        <p:nvPicPr>
          <p:cNvPr id="5" name="Εικόνα 4">
            <a:extLst>
              <a:ext uri="{FF2B5EF4-FFF2-40B4-BE49-F238E27FC236}">
                <a16:creationId xmlns:a16="http://schemas.microsoft.com/office/drawing/2014/main" id="{362ABBC7-C6E3-2292-0B80-719BB9087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3734" y="-359928"/>
            <a:ext cx="4301836" cy="2150918"/>
          </a:xfrm>
          <a:prstGeom prst="rect">
            <a:avLst/>
          </a:prstGeom>
        </p:spPr>
      </p:pic>
      <p:pic>
        <p:nvPicPr>
          <p:cNvPr id="7" name="Εικόνα 6">
            <a:extLst>
              <a:ext uri="{FF2B5EF4-FFF2-40B4-BE49-F238E27FC236}">
                <a16:creationId xmlns:a16="http://schemas.microsoft.com/office/drawing/2014/main" id="{6B49F493-4A5F-BAFA-BBAB-E0839A7DF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69124" y="-1075460"/>
            <a:ext cx="4301838" cy="2150919"/>
          </a:xfrm>
          <a:prstGeom prst="rect">
            <a:avLst/>
          </a:prstGeom>
        </p:spPr>
      </p:pic>
      <p:sp>
        <p:nvSpPr>
          <p:cNvPr id="8" name="TextBox 7">
            <a:extLst>
              <a:ext uri="{FF2B5EF4-FFF2-40B4-BE49-F238E27FC236}">
                <a16:creationId xmlns:a16="http://schemas.microsoft.com/office/drawing/2014/main" id="{8A2122F2-57DB-FFC7-40CC-81148856B486}"/>
              </a:ext>
            </a:extLst>
          </p:cNvPr>
          <p:cNvSpPr txBox="1"/>
          <p:nvPr/>
        </p:nvSpPr>
        <p:spPr>
          <a:xfrm>
            <a:off x="-7506498" y="3870046"/>
            <a:ext cx="4301835" cy="400110"/>
          </a:xfrm>
          <a:prstGeom prst="rect">
            <a:avLst/>
          </a:prstGeom>
          <a:noFill/>
        </p:spPr>
        <p:txBody>
          <a:bodyPr wrap="square" rtlCol="0">
            <a:spAutoFit/>
          </a:bodyPr>
          <a:lstStyle/>
          <a:p>
            <a:r>
              <a:rPr lang="en-US" sz="2000" b="1" i="1" dirty="0">
                <a:solidFill>
                  <a:schemeClr val="bg1"/>
                </a:solidFill>
                <a:latin typeface="Book Antiqua" panose="02040602050305030304" pitchFamily="18" charset="0"/>
              </a:rPr>
              <a:t>(The size of the Arctic sea in 1979)</a:t>
            </a:r>
            <a:endParaRPr lang="el-GR" sz="2000" b="1" i="1" dirty="0">
              <a:solidFill>
                <a:schemeClr val="bg1"/>
              </a:solidFill>
              <a:latin typeface="Book Antiqua" panose="02040602050305030304" pitchFamily="18" charset="0"/>
            </a:endParaRPr>
          </a:p>
        </p:txBody>
      </p:sp>
      <p:sp>
        <p:nvSpPr>
          <p:cNvPr id="10" name="TextBox 9">
            <a:extLst>
              <a:ext uri="{FF2B5EF4-FFF2-40B4-BE49-F238E27FC236}">
                <a16:creationId xmlns:a16="http://schemas.microsoft.com/office/drawing/2014/main" id="{FE6A6C8C-BBCB-8510-BD59-691351310824}"/>
              </a:ext>
            </a:extLst>
          </p:cNvPr>
          <p:cNvSpPr txBox="1"/>
          <p:nvPr/>
        </p:nvSpPr>
        <p:spPr>
          <a:xfrm>
            <a:off x="14772909" y="3725646"/>
            <a:ext cx="6094268" cy="369332"/>
          </a:xfrm>
          <a:prstGeom prst="rect">
            <a:avLst/>
          </a:prstGeom>
          <a:noFill/>
        </p:spPr>
        <p:txBody>
          <a:bodyPr wrap="square">
            <a:spAutoFit/>
          </a:bodyPr>
          <a:lstStyle/>
          <a:p>
            <a:r>
              <a:rPr lang="en-US" sz="1800" b="1" i="1" dirty="0">
                <a:solidFill>
                  <a:schemeClr val="bg1"/>
                </a:solidFill>
                <a:latin typeface="Book Antiqua" panose="02040602050305030304" pitchFamily="18" charset="0"/>
              </a:rPr>
              <a:t>(The size of the Arctic sea in </a:t>
            </a:r>
            <a:r>
              <a:rPr lang="en-US" b="1" i="1" dirty="0">
                <a:solidFill>
                  <a:schemeClr val="bg1"/>
                </a:solidFill>
                <a:latin typeface="Book Antiqua" panose="02040602050305030304" pitchFamily="18" charset="0"/>
              </a:rPr>
              <a:t>2022</a:t>
            </a:r>
            <a:r>
              <a:rPr lang="en-US" sz="1800" b="1" i="1" dirty="0">
                <a:solidFill>
                  <a:schemeClr val="bg1"/>
                </a:solidFill>
                <a:latin typeface="Book Antiqua" panose="02040602050305030304" pitchFamily="18" charset="0"/>
              </a:rPr>
              <a:t>)</a:t>
            </a:r>
            <a:endParaRPr lang="el-GR" sz="1800" b="1" i="1" dirty="0">
              <a:solidFill>
                <a:schemeClr val="bg1"/>
              </a:solidFill>
              <a:latin typeface="Book Antiqua" panose="02040602050305030304" pitchFamily="18" charset="0"/>
            </a:endParaRPr>
          </a:p>
        </p:txBody>
      </p:sp>
      <p:sp>
        <p:nvSpPr>
          <p:cNvPr id="11" name="TextBox 10">
            <a:extLst>
              <a:ext uri="{FF2B5EF4-FFF2-40B4-BE49-F238E27FC236}">
                <a16:creationId xmlns:a16="http://schemas.microsoft.com/office/drawing/2014/main" id="{00E0E0E9-9CAB-B42F-E7AA-AC2336AFB83D}"/>
              </a:ext>
            </a:extLst>
          </p:cNvPr>
          <p:cNvSpPr txBox="1"/>
          <p:nvPr/>
        </p:nvSpPr>
        <p:spPr>
          <a:xfrm>
            <a:off x="1450196" y="8479973"/>
            <a:ext cx="11367655" cy="1323439"/>
          </a:xfrm>
          <a:prstGeom prst="rect">
            <a:avLst/>
          </a:prstGeom>
          <a:noFill/>
        </p:spPr>
        <p:txBody>
          <a:bodyPr wrap="square" rtlCol="0">
            <a:spAutoFit/>
          </a:bodyPr>
          <a:lstStyle/>
          <a:p>
            <a:r>
              <a:rPr lang="en-US" sz="2000" b="0" i="0" dirty="0">
                <a:solidFill>
                  <a:srgbClr val="FFFFFF"/>
                </a:solidFill>
                <a:effectLst/>
                <a:latin typeface="Book Antiqua" panose="02040602050305030304" pitchFamily="18" charset="0"/>
              </a:rPr>
              <a:t>Arctic sea ice reaches its minimum extent each September. Arctic sea ice is now shrinking at a rate of 13% per decade. The animated maps above shows the minimum size of the Arctic sea ice measured in 1979</a:t>
            </a:r>
            <a:r>
              <a:rPr lang="en-US" sz="2000" dirty="0">
                <a:solidFill>
                  <a:srgbClr val="FFFFFF"/>
                </a:solidFill>
                <a:latin typeface="Book Antiqua" panose="02040602050305030304" pitchFamily="18" charset="0"/>
              </a:rPr>
              <a:t> and 2022</a:t>
            </a:r>
            <a:r>
              <a:rPr lang="en-US" sz="2000" b="0" i="0" dirty="0">
                <a:solidFill>
                  <a:srgbClr val="FFFFFF"/>
                </a:solidFill>
                <a:effectLst/>
                <a:latin typeface="Book Antiqua" panose="02040602050305030304" pitchFamily="18" charset="0"/>
              </a:rPr>
              <a:t> based on satellite observations. The 2012 sea ice extent is the lowest in the satellite record.</a:t>
            </a:r>
            <a:endParaRPr lang="el-GR" sz="2000" dirty="0">
              <a:latin typeface="Book Antiqua" panose="02040602050305030304" pitchFamily="18" charset="0"/>
            </a:endParaRPr>
          </a:p>
        </p:txBody>
      </p:sp>
      <p:sp>
        <p:nvSpPr>
          <p:cNvPr id="2" name="Βέλος: Αριστερό 1">
            <a:hlinkClick r:id="rId6" action="ppaction://hlinksldjump"/>
            <a:extLst>
              <a:ext uri="{FF2B5EF4-FFF2-40B4-BE49-F238E27FC236}">
                <a16:creationId xmlns:a16="http://schemas.microsoft.com/office/drawing/2014/main" id="{D080A8F2-74E3-68CD-B472-D1CC02F8E4AD}"/>
              </a:ext>
            </a:extLst>
          </p:cNvPr>
          <p:cNvSpPr/>
          <p:nvPr/>
        </p:nvSpPr>
        <p:spPr>
          <a:xfrm>
            <a:off x="-917898" y="700525"/>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235309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162AC4-85D6-22A0-D0D0-7DBF92FB4703}"/>
              </a:ext>
            </a:extLst>
          </p:cNvPr>
          <p:cNvSpPr txBox="1"/>
          <p:nvPr/>
        </p:nvSpPr>
        <p:spPr>
          <a:xfrm>
            <a:off x="3155373" y="423144"/>
            <a:ext cx="7302211" cy="584775"/>
          </a:xfrm>
          <a:prstGeom prst="rect">
            <a:avLst/>
          </a:prstGeom>
          <a:noFill/>
        </p:spPr>
        <p:txBody>
          <a:bodyPr wrap="square">
            <a:spAutoFit/>
          </a:bodyPr>
          <a:lstStyle/>
          <a:p>
            <a:r>
              <a:rPr lang="en-US" sz="3200" b="1" u="sng" dirty="0">
                <a:solidFill>
                  <a:schemeClr val="accent1">
                    <a:lumMod val="60000"/>
                    <a:lumOff val="40000"/>
                  </a:schemeClr>
                </a:solidFill>
                <a:latin typeface="Book Antiqua" panose="02040602050305030304" pitchFamily="18" charset="0"/>
              </a:rPr>
              <a:t>ARCTIC SEA ICE MIN. EXTENT</a:t>
            </a:r>
            <a:endParaRPr lang="el-GR" sz="3200" b="1" u="sng" dirty="0">
              <a:solidFill>
                <a:schemeClr val="accent1">
                  <a:lumMod val="60000"/>
                  <a:lumOff val="40000"/>
                </a:schemeClr>
              </a:solidFill>
              <a:latin typeface="Book Antiqua" panose="02040602050305030304" pitchFamily="18" charset="0"/>
            </a:endParaRPr>
          </a:p>
        </p:txBody>
      </p:sp>
      <p:pic>
        <p:nvPicPr>
          <p:cNvPr id="5" name="Εικόνα 4">
            <a:extLst>
              <a:ext uri="{FF2B5EF4-FFF2-40B4-BE49-F238E27FC236}">
                <a16:creationId xmlns:a16="http://schemas.microsoft.com/office/drawing/2014/main" id="{362ABBC7-C6E3-2292-0B80-719BB90870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373" y="1465119"/>
            <a:ext cx="4301836" cy="2150918"/>
          </a:xfrm>
          <a:prstGeom prst="rect">
            <a:avLst/>
          </a:prstGeom>
        </p:spPr>
      </p:pic>
      <p:pic>
        <p:nvPicPr>
          <p:cNvPr id="7" name="Εικόνα 6">
            <a:extLst>
              <a:ext uri="{FF2B5EF4-FFF2-40B4-BE49-F238E27FC236}">
                <a16:creationId xmlns:a16="http://schemas.microsoft.com/office/drawing/2014/main" id="{6B49F493-4A5F-BAFA-BBAB-E0839A7DFA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6478" y="1465119"/>
            <a:ext cx="4301838" cy="2150919"/>
          </a:xfrm>
          <a:prstGeom prst="rect">
            <a:avLst/>
          </a:prstGeom>
        </p:spPr>
      </p:pic>
      <p:sp>
        <p:nvSpPr>
          <p:cNvPr id="8" name="TextBox 7">
            <a:extLst>
              <a:ext uri="{FF2B5EF4-FFF2-40B4-BE49-F238E27FC236}">
                <a16:creationId xmlns:a16="http://schemas.microsoft.com/office/drawing/2014/main" id="{8A2122F2-57DB-FFC7-40CC-81148856B486}"/>
              </a:ext>
            </a:extLst>
          </p:cNvPr>
          <p:cNvSpPr txBox="1"/>
          <p:nvPr/>
        </p:nvSpPr>
        <p:spPr>
          <a:xfrm>
            <a:off x="1004455" y="4000499"/>
            <a:ext cx="4301835" cy="400110"/>
          </a:xfrm>
          <a:prstGeom prst="rect">
            <a:avLst/>
          </a:prstGeom>
          <a:noFill/>
        </p:spPr>
        <p:txBody>
          <a:bodyPr wrap="square" rtlCol="0">
            <a:spAutoFit/>
          </a:bodyPr>
          <a:lstStyle/>
          <a:p>
            <a:r>
              <a:rPr lang="en-US" sz="2000" b="1" i="1" dirty="0">
                <a:solidFill>
                  <a:schemeClr val="bg1"/>
                </a:solidFill>
                <a:latin typeface="Book Antiqua" panose="02040602050305030304" pitchFamily="18" charset="0"/>
              </a:rPr>
              <a:t>(The size of the Arctic sea in 1979)</a:t>
            </a:r>
            <a:endParaRPr lang="el-GR" sz="2000" b="1" i="1" dirty="0">
              <a:solidFill>
                <a:schemeClr val="bg1"/>
              </a:solidFill>
              <a:latin typeface="Book Antiqua" panose="02040602050305030304" pitchFamily="18" charset="0"/>
            </a:endParaRPr>
          </a:p>
        </p:txBody>
      </p:sp>
      <p:sp>
        <p:nvSpPr>
          <p:cNvPr id="10" name="TextBox 9">
            <a:extLst>
              <a:ext uri="{FF2B5EF4-FFF2-40B4-BE49-F238E27FC236}">
                <a16:creationId xmlns:a16="http://schemas.microsoft.com/office/drawing/2014/main" id="{FE6A6C8C-BBCB-8510-BD59-691351310824}"/>
              </a:ext>
            </a:extLst>
          </p:cNvPr>
          <p:cNvSpPr txBox="1"/>
          <p:nvPr/>
        </p:nvSpPr>
        <p:spPr>
          <a:xfrm>
            <a:off x="7213889" y="4000499"/>
            <a:ext cx="6094268" cy="369332"/>
          </a:xfrm>
          <a:prstGeom prst="rect">
            <a:avLst/>
          </a:prstGeom>
          <a:noFill/>
        </p:spPr>
        <p:txBody>
          <a:bodyPr wrap="square">
            <a:spAutoFit/>
          </a:bodyPr>
          <a:lstStyle/>
          <a:p>
            <a:r>
              <a:rPr lang="en-US" sz="1800" b="1" i="1" dirty="0">
                <a:solidFill>
                  <a:schemeClr val="bg1"/>
                </a:solidFill>
                <a:latin typeface="Book Antiqua" panose="02040602050305030304" pitchFamily="18" charset="0"/>
              </a:rPr>
              <a:t>(The size of the Arctic sea in </a:t>
            </a:r>
            <a:r>
              <a:rPr lang="en-US" b="1" i="1" dirty="0">
                <a:solidFill>
                  <a:schemeClr val="bg1"/>
                </a:solidFill>
                <a:latin typeface="Book Antiqua" panose="02040602050305030304" pitchFamily="18" charset="0"/>
              </a:rPr>
              <a:t>2022</a:t>
            </a:r>
            <a:r>
              <a:rPr lang="en-US" sz="1800" b="1" i="1" dirty="0">
                <a:solidFill>
                  <a:schemeClr val="bg1"/>
                </a:solidFill>
                <a:latin typeface="Book Antiqua" panose="02040602050305030304" pitchFamily="18" charset="0"/>
              </a:rPr>
              <a:t>)</a:t>
            </a:r>
            <a:endParaRPr lang="el-GR" sz="1800" b="1" i="1" dirty="0">
              <a:solidFill>
                <a:schemeClr val="bg1"/>
              </a:solidFill>
              <a:latin typeface="Book Antiqua" panose="02040602050305030304" pitchFamily="18" charset="0"/>
            </a:endParaRPr>
          </a:p>
        </p:txBody>
      </p:sp>
      <p:sp>
        <p:nvSpPr>
          <p:cNvPr id="11" name="TextBox 10">
            <a:extLst>
              <a:ext uri="{FF2B5EF4-FFF2-40B4-BE49-F238E27FC236}">
                <a16:creationId xmlns:a16="http://schemas.microsoft.com/office/drawing/2014/main" id="{00E0E0E9-9CAB-B42F-E7AA-AC2336AFB83D}"/>
              </a:ext>
            </a:extLst>
          </p:cNvPr>
          <p:cNvSpPr txBox="1"/>
          <p:nvPr/>
        </p:nvSpPr>
        <p:spPr>
          <a:xfrm>
            <a:off x="301335" y="4869266"/>
            <a:ext cx="11367655" cy="1323439"/>
          </a:xfrm>
          <a:prstGeom prst="rect">
            <a:avLst/>
          </a:prstGeom>
          <a:noFill/>
        </p:spPr>
        <p:txBody>
          <a:bodyPr wrap="square" rtlCol="0">
            <a:spAutoFit/>
          </a:bodyPr>
          <a:lstStyle/>
          <a:p>
            <a:r>
              <a:rPr lang="en-US" sz="2000" b="0" i="0" dirty="0">
                <a:solidFill>
                  <a:srgbClr val="FFFFFF"/>
                </a:solidFill>
                <a:effectLst/>
                <a:latin typeface="Book Antiqua" panose="02040602050305030304" pitchFamily="18" charset="0"/>
              </a:rPr>
              <a:t>Arctic sea ice reaches its minimum extent each September. Arctic sea ice is now shrinking at a rate of 13% per decade. The animated maps above shows the minimum size of the Arctic sea ice measured in 1979</a:t>
            </a:r>
            <a:r>
              <a:rPr lang="en-US" sz="2000" dirty="0">
                <a:solidFill>
                  <a:srgbClr val="FFFFFF"/>
                </a:solidFill>
                <a:latin typeface="Book Antiqua" panose="02040602050305030304" pitchFamily="18" charset="0"/>
              </a:rPr>
              <a:t> and 2022</a:t>
            </a:r>
            <a:r>
              <a:rPr lang="en-US" sz="2000" b="0" i="0" dirty="0">
                <a:solidFill>
                  <a:srgbClr val="FFFFFF"/>
                </a:solidFill>
                <a:effectLst/>
                <a:latin typeface="Book Antiqua" panose="02040602050305030304" pitchFamily="18" charset="0"/>
              </a:rPr>
              <a:t> based on satellite observations. The 2012 sea ice extent is the lowest in the satellite record.</a:t>
            </a:r>
            <a:endParaRPr lang="el-GR" sz="2000" dirty="0">
              <a:latin typeface="Book Antiqua" panose="02040602050305030304" pitchFamily="18" charset="0"/>
            </a:endParaRPr>
          </a:p>
        </p:txBody>
      </p:sp>
      <p:sp>
        <p:nvSpPr>
          <p:cNvPr id="2" name="Βέλος: Αριστερό 1">
            <a:hlinkClick r:id="rId6" action="ppaction://hlinksldjump"/>
            <a:extLst>
              <a:ext uri="{FF2B5EF4-FFF2-40B4-BE49-F238E27FC236}">
                <a16:creationId xmlns:a16="http://schemas.microsoft.com/office/drawing/2014/main" id="{9B91E1EB-1AC8-7C87-FDA5-7A62D2EBC847}"/>
              </a:ext>
            </a:extLst>
          </p:cNvPr>
          <p:cNvSpPr/>
          <p:nvPr/>
        </p:nvSpPr>
        <p:spPr>
          <a:xfrm>
            <a:off x="625152" y="307502"/>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323801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graysc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1B4EA-6E2A-F2FA-8BFA-9BA28F04D87C}"/>
              </a:ext>
            </a:extLst>
          </p:cNvPr>
          <p:cNvSpPr txBox="1"/>
          <p:nvPr/>
        </p:nvSpPr>
        <p:spPr>
          <a:xfrm>
            <a:off x="3800474" y="-1283073"/>
            <a:ext cx="8296275" cy="523220"/>
          </a:xfrm>
          <a:prstGeom prst="rect">
            <a:avLst/>
          </a:prstGeom>
          <a:noFill/>
        </p:spPr>
        <p:txBody>
          <a:bodyPr wrap="square" rtlCol="0">
            <a:spAutoFit/>
          </a:bodyPr>
          <a:lstStyle/>
          <a:p>
            <a:r>
              <a:rPr lang="en-US" sz="2800" b="1" u="sng" dirty="0">
                <a:solidFill>
                  <a:schemeClr val="bg1"/>
                </a:solidFill>
                <a:latin typeface="Book Antiqua" panose="02040602050305030304" pitchFamily="18" charset="0"/>
              </a:rPr>
              <a:t>Sources of information</a:t>
            </a:r>
            <a:endParaRPr lang="el-GR" sz="2800" b="1" u="sng" dirty="0">
              <a:solidFill>
                <a:schemeClr val="bg1"/>
              </a:solidFill>
              <a:latin typeface="Book Antiqua" panose="02040602050305030304" pitchFamily="18" charset="0"/>
            </a:endParaRPr>
          </a:p>
        </p:txBody>
      </p:sp>
      <p:sp>
        <p:nvSpPr>
          <p:cNvPr id="3" name="TextBox 2">
            <a:extLst>
              <a:ext uri="{FF2B5EF4-FFF2-40B4-BE49-F238E27FC236}">
                <a16:creationId xmlns:a16="http://schemas.microsoft.com/office/drawing/2014/main" id="{A93F7D9D-0077-1FAF-BD47-498295089FA9}"/>
              </a:ext>
            </a:extLst>
          </p:cNvPr>
          <p:cNvSpPr txBox="1"/>
          <p:nvPr/>
        </p:nvSpPr>
        <p:spPr>
          <a:xfrm>
            <a:off x="-4276726" y="7361144"/>
            <a:ext cx="8077200" cy="2031325"/>
          </a:xfrm>
          <a:prstGeom prst="rect">
            <a:avLst/>
          </a:prstGeom>
          <a:noFill/>
        </p:spPr>
        <p:txBody>
          <a:bodyPr wrap="square" rtlCol="0">
            <a:spAutoFit/>
          </a:bodyPr>
          <a:lstStyle/>
          <a:p>
            <a:r>
              <a:rPr lang="en-US" dirty="0">
                <a:solidFill>
                  <a:schemeClr val="bg1"/>
                </a:solidFill>
              </a:rPr>
              <a:t> 1) </a:t>
            </a:r>
            <a:r>
              <a:rPr lang="en-US" dirty="0">
                <a:solidFill>
                  <a:schemeClr val="bg1"/>
                </a:solidFill>
                <a:hlinkClick r:id="rId4"/>
              </a:rPr>
              <a:t>https://www.un.org/en/climatechange/what-is-climate-change</a:t>
            </a:r>
            <a:endParaRPr lang="en-US" dirty="0">
              <a:solidFill>
                <a:schemeClr val="bg1"/>
              </a:solidFill>
            </a:endParaRPr>
          </a:p>
          <a:p>
            <a:endParaRPr lang="en-US" dirty="0">
              <a:solidFill>
                <a:schemeClr val="bg1"/>
              </a:solidFill>
            </a:endParaRPr>
          </a:p>
          <a:p>
            <a:r>
              <a:rPr lang="en-US" dirty="0">
                <a:solidFill>
                  <a:schemeClr val="bg1"/>
                </a:solidFill>
              </a:rPr>
              <a:t> 2) </a:t>
            </a:r>
            <a:r>
              <a:rPr lang="en-US" dirty="0">
                <a:solidFill>
                  <a:schemeClr val="bg1"/>
                </a:solidFill>
                <a:hlinkClick r:id="rId5"/>
              </a:rPr>
              <a:t>https://climate.nasa.gov/</a:t>
            </a:r>
            <a:endParaRPr lang="en-US" dirty="0">
              <a:solidFill>
                <a:schemeClr val="bg1"/>
              </a:solidFill>
            </a:endParaRPr>
          </a:p>
          <a:p>
            <a:endParaRPr lang="en-US" dirty="0">
              <a:solidFill>
                <a:schemeClr val="bg1"/>
              </a:solidFill>
            </a:endParaRPr>
          </a:p>
          <a:p>
            <a:r>
              <a:rPr lang="en-US" dirty="0">
                <a:solidFill>
                  <a:schemeClr val="bg1"/>
                </a:solidFill>
              </a:rPr>
              <a:t> 3) </a:t>
            </a:r>
            <a:r>
              <a:rPr lang="en-US" dirty="0">
                <a:solidFill>
                  <a:schemeClr val="bg1"/>
                </a:solidFill>
                <a:hlinkClick r:id="rId6"/>
              </a:rPr>
              <a:t>https://www.who.int/health-topics/climate-change#tab=tab_1</a:t>
            </a:r>
            <a:endParaRPr lang="en-US" dirty="0">
              <a:solidFill>
                <a:schemeClr val="bg1"/>
              </a:solidFill>
            </a:endParaRPr>
          </a:p>
          <a:p>
            <a:endParaRPr lang="en-US" dirty="0">
              <a:solidFill>
                <a:schemeClr val="bg1"/>
              </a:solidFill>
            </a:endParaRPr>
          </a:p>
          <a:p>
            <a:r>
              <a:rPr lang="en-US" dirty="0">
                <a:solidFill>
                  <a:schemeClr val="bg1"/>
                </a:solidFill>
              </a:rPr>
              <a:t> 4) </a:t>
            </a:r>
            <a:r>
              <a:rPr lang="en-US" dirty="0">
                <a:solidFill>
                  <a:schemeClr val="bg1"/>
                </a:solidFill>
                <a:hlinkClick r:id="rId7"/>
              </a:rPr>
              <a:t>https://www.copernicus.eu/en/copernicus-services/climate-change</a:t>
            </a:r>
            <a:endParaRPr lang="el-GR" dirty="0">
              <a:solidFill>
                <a:schemeClr val="bg1"/>
              </a:solidFill>
            </a:endParaRPr>
          </a:p>
        </p:txBody>
      </p:sp>
      <p:sp>
        <p:nvSpPr>
          <p:cNvPr id="4" name="TextBox 3">
            <a:extLst>
              <a:ext uri="{FF2B5EF4-FFF2-40B4-BE49-F238E27FC236}">
                <a16:creationId xmlns:a16="http://schemas.microsoft.com/office/drawing/2014/main" id="{9546B7BC-4714-6DE1-2760-4B507DD1A447}"/>
              </a:ext>
            </a:extLst>
          </p:cNvPr>
          <p:cNvSpPr txBox="1"/>
          <p:nvPr/>
        </p:nvSpPr>
        <p:spPr>
          <a:xfrm>
            <a:off x="12897130" y="5437113"/>
            <a:ext cx="5838825" cy="400110"/>
          </a:xfrm>
          <a:prstGeom prst="rect">
            <a:avLst/>
          </a:prstGeom>
          <a:noFill/>
        </p:spPr>
        <p:txBody>
          <a:bodyPr wrap="square" rtlCol="0">
            <a:spAutoFit/>
          </a:bodyPr>
          <a:lstStyle/>
          <a:p>
            <a:r>
              <a:rPr lang="en-US" sz="2000" b="1" i="1" dirty="0">
                <a:solidFill>
                  <a:schemeClr val="bg1"/>
                </a:solidFill>
                <a:latin typeface="Book Antiqua" panose="02040602050305030304" pitchFamily="18" charset="0"/>
              </a:rPr>
              <a:t>THANKS FOR WATCHING</a:t>
            </a:r>
            <a:endParaRPr lang="el-GR" sz="2000" b="1"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012781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grayscl/>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01B4EA-6E2A-F2FA-8BFA-9BA28F04D87C}"/>
              </a:ext>
            </a:extLst>
          </p:cNvPr>
          <p:cNvSpPr txBox="1"/>
          <p:nvPr/>
        </p:nvSpPr>
        <p:spPr>
          <a:xfrm>
            <a:off x="3895725" y="438150"/>
            <a:ext cx="8296275" cy="523220"/>
          </a:xfrm>
          <a:prstGeom prst="rect">
            <a:avLst/>
          </a:prstGeom>
          <a:noFill/>
        </p:spPr>
        <p:txBody>
          <a:bodyPr wrap="square" rtlCol="0">
            <a:spAutoFit/>
          </a:bodyPr>
          <a:lstStyle/>
          <a:p>
            <a:r>
              <a:rPr lang="en-US" sz="2800" b="1" u="sng" dirty="0">
                <a:solidFill>
                  <a:schemeClr val="bg1"/>
                </a:solidFill>
                <a:latin typeface="Book Antiqua" panose="02040602050305030304" pitchFamily="18" charset="0"/>
              </a:rPr>
              <a:t>Sources of information</a:t>
            </a:r>
            <a:endParaRPr lang="el-GR" sz="2800" b="1" u="sng" dirty="0">
              <a:solidFill>
                <a:schemeClr val="bg1"/>
              </a:solidFill>
              <a:latin typeface="Book Antiqua" panose="02040602050305030304" pitchFamily="18" charset="0"/>
            </a:endParaRPr>
          </a:p>
        </p:txBody>
      </p:sp>
      <p:sp>
        <p:nvSpPr>
          <p:cNvPr id="3" name="TextBox 2">
            <a:extLst>
              <a:ext uri="{FF2B5EF4-FFF2-40B4-BE49-F238E27FC236}">
                <a16:creationId xmlns:a16="http://schemas.microsoft.com/office/drawing/2014/main" id="{A93F7D9D-0077-1FAF-BD47-498295089FA9}"/>
              </a:ext>
            </a:extLst>
          </p:cNvPr>
          <p:cNvSpPr txBox="1"/>
          <p:nvPr/>
        </p:nvSpPr>
        <p:spPr>
          <a:xfrm>
            <a:off x="2790825" y="2305050"/>
            <a:ext cx="8077200" cy="2031325"/>
          </a:xfrm>
          <a:prstGeom prst="rect">
            <a:avLst/>
          </a:prstGeom>
          <a:noFill/>
        </p:spPr>
        <p:txBody>
          <a:bodyPr wrap="square" rtlCol="0">
            <a:spAutoFit/>
          </a:bodyPr>
          <a:lstStyle/>
          <a:p>
            <a:r>
              <a:rPr lang="en-US" dirty="0">
                <a:solidFill>
                  <a:schemeClr val="bg1"/>
                </a:solidFill>
              </a:rPr>
              <a:t> 1) </a:t>
            </a:r>
            <a:r>
              <a:rPr lang="en-US" dirty="0">
                <a:solidFill>
                  <a:schemeClr val="bg1"/>
                </a:solidFill>
                <a:hlinkClick r:id="rId4"/>
              </a:rPr>
              <a:t>https://www.un.org/en/climatechange/what-is-climate-change</a:t>
            </a:r>
            <a:endParaRPr lang="en-US" dirty="0">
              <a:solidFill>
                <a:schemeClr val="bg1"/>
              </a:solidFill>
            </a:endParaRPr>
          </a:p>
          <a:p>
            <a:endParaRPr lang="en-US" dirty="0">
              <a:solidFill>
                <a:schemeClr val="bg1"/>
              </a:solidFill>
            </a:endParaRPr>
          </a:p>
          <a:p>
            <a:r>
              <a:rPr lang="en-US" dirty="0">
                <a:solidFill>
                  <a:schemeClr val="bg1"/>
                </a:solidFill>
              </a:rPr>
              <a:t> 2) </a:t>
            </a:r>
            <a:r>
              <a:rPr lang="en-US" dirty="0">
                <a:solidFill>
                  <a:schemeClr val="bg1"/>
                </a:solidFill>
                <a:hlinkClick r:id="rId5"/>
              </a:rPr>
              <a:t>https://climate.nasa.gov/</a:t>
            </a:r>
            <a:endParaRPr lang="en-US" dirty="0">
              <a:solidFill>
                <a:schemeClr val="bg1"/>
              </a:solidFill>
            </a:endParaRPr>
          </a:p>
          <a:p>
            <a:endParaRPr lang="en-US" dirty="0">
              <a:solidFill>
                <a:schemeClr val="bg1"/>
              </a:solidFill>
            </a:endParaRPr>
          </a:p>
          <a:p>
            <a:r>
              <a:rPr lang="en-US" dirty="0">
                <a:solidFill>
                  <a:schemeClr val="bg1"/>
                </a:solidFill>
              </a:rPr>
              <a:t> 3) </a:t>
            </a:r>
            <a:r>
              <a:rPr lang="en-US" dirty="0">
                <a:solidFill>
                  <a:schemeClr val="bg1"/>
                </a:solidFill>
                <a:hlinkClick r:id="rId6"/>
              </a:rPr>
              <a:t>https://www.who.int/health-topics/climate-change#tab=tab_1</a:t>
            </a:r>
            <a:endParaRPr lang="en-US" dirty="0">
              <a:solidFill>
                <a:schemeClr val="bg1"/>
              </a:solidFill>
            </a:endParaRPr>
          </a:p>
          <a:p>
            <a:endParaRPr lang="en-US" dirty="0">
              <a:solidFill>
                <a:schemeClr val="bg1"/>
              </a:solidFill>
            </a:endParaRPr>
          </a:p>
          <a:p>
            <a:r>
              <a:rPr lang="en-US" dirty="0">
                <a:solidFill>
                  <a:schemeClr val="bg1"/>
                </a:solidFill>
              </a:rPr>
              <a:t> 4) </a:t>
            </a:r>
            <a:r>
              <a:rPr lang="en-US" dirty="0">
                <a:solidFill>
                  <a:schemeClr val="bg1"/>
                </a:solidFill>
                <a:hlinkClick r:id="rId7"/>
              </a:rPr>
              <a:t>https://www.copernicus.eu/en/copernicus-services/climate-change</a:t>
            </a:r>
            <a:endParaRPr lang="el-GR" dirty="0">
              <a:solidFill>
                <a:schemeClr val="bg1"/>
              </a:solidFill>
            </a:endParaRPr>
          </a:p>
        </p:txBody>
      </p:sp>
      <p:sp>
        <p:nvSpPr>
          <p:cNvPr id="4" name="TextBox 3">
            <a:extLst>
              <a:ext uri="{FF2B5EF4-FFF2-40B4-BE49-F238E27FC236}">
                <a16:creationId xmlns:a16="http://schemas.microsoft.com/office/drawing/2014/main" id="{9546B7BC-4714-6DE1-2760-4B507DD1A447}"/>
              </a:ext>
            </a:extLst>
          </p:cNvPr>
          <p:cNvSpPr txBox="1"/>
          <p:nvPr/>
        </p:nvSpPr>
        <p:spPr>
          <a:xfrm>
            <a:off x="7948612" y="5275748"/>
            <a:ext cx="5838825" cy="400110"/>
          </a:xfrm>
          <a:prstGeom prst="rect">
            <a:avLst/>
          </a:prstGeom>
          <a:noFill/>
        </p:spPr>
        <p:txBody>
          <a:bodyPr wrap="square" rtlCol="0">
            <a:spAutoFit/>
          </a:bodyPr>
          <a:lstStyle/>
          <a:p>
            <a:r>
              <a:rPr lang="en-US" sz="2000" b="1" i="1" dirty="0">
                <a:solidFill>
                  <a:schemeClr val="bg1"/>
                </a:solidFill>
                <a:latin typeface="Book Antiqua" panose="02040602050305030304" pitchFamily="18" charset="0"/>
              </a:rPr>
              <a:t>THANKS FOR WATCHING</a:t>
            </a:r>
            <a:endParaRPr lang="el-GR" sz="2000" b="1"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2461698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1000" r="-1000"/>
          </a:stretch>
        </a:blipFill>
        <a:effectLst/>
      </p:bgPr>
    </p:bg>
    <p:spTree>
      <p:nvGrpSpPr>
        <p:cNvPr id="1" name=""/>
        <p:cNvGrpSpPr/>
        <p:nvPr/>
      </p:nvGrpSpPr>
      <p:grpSpPr>
        <a:xfrm>
          <a:off x="0" y="0"/>
          <a:ext cx="0" cy="0"/>
          <a:chOff x="0" y="0"/>
          <a:chExt cx="0" cy="0"/>
        </a:xfrm>
      </p:grpSpPr>
      <p:grpSp>
        <p:nvGrpSpPr>
          <p:cNvPr id="5" name="Ομάδα 4">
            <a:extLst>
              <a:ext uri="{FF2B5EF4-FFF2-40B4-BE49-F238E27FC236}">
                <a16:creationId xmlns:a16="http://schemas.microsoft.com/office/drawing/2014/main" id="{300A17ED-6163-FFD5-619F-97CB59AFCE14}"/>
              </a:ext>
            </a:extLst>
          </p:cNvPr>
          <p:cNvGrpSpPr/>
          <p:nvPr/>
        </p:nvGrpSpPr>
        <p:grpSpPr>
          <a:xfrm>
            <a:off x="0" y="2491443"/>
            <a:ext cx="9715921" cy="1309511"/>
            <a:chOff x="1128889" y="3367989"/>
            <a:chExt cx="6631063" cy="1309511"/>
          </a:xfrm>
        </p:grpSpPr>
        <p:sp>
          <p:nvSpPr>
            <p:cNvPr id="4" name="Πάπυρος: Οριζόντιος 3">
              <a:extLst>
                <a:ext uri="{FF2B5EF4-FFF2-40B4-BE49-F238E27FC236}">
                  <a16:creationId xmlns:a16="http://schemas.microsoft.com/office/drawing/2014/main" id="{0C2AE6CB-962A-175E-036D-E9A2F2D886F9}"/>
                </a:ext>
              </a:extLst>
            </p:cNvPr>
            <p:cNvSpPr/>
            <p:nvPr/>
          </p:nvSpPr>
          <p:spPr>
            <a:xfrm>
              <a:off x="1128889" y="3367989"/>
              <a:ext cx="5610578" cy="1309511"/>
            </a:xfrm>
            <a:prstGeom prst="horizontalScroll">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extBox 1">
              <a:extLst>
                <a:ext uri="{FF2B5EF4-FFF2-40B4-BE49-F238E27FC236}">
                  <a16:creationId xmlns:a16="http://schemas.microsoft.com/office/drawing/2014/main" id="{ED1DCFAD-DF7C-AA6C-37D1-9AE4510063A3}"/>
                </a:ext>
              </a:extLst>
            </p:cNvPr>
            <p:cNvSpPr txBox="1"/>
            <p:nvPr/>
          </p:nvSpPr>
          <p:spPr>
            <a:xfrm>
              <a:off x="2510618" y="3638023"/>
              <a:ext cx="5249334"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Climate Change</a:t>
              </a:r>
              <a:endParaRPr lang="el-GR" sz="4400" b="1" i="1" dirty="0">
                <a:solidFill>
                  <a:schemeClr val="bg1"/>
                </a:solidFill>
                <a:latin typeface="Book Antiqua" panose="02040602050305030304" pitchFamily="18" charset="0"/>
              </a:endParaRPr>
            </a:p>
          </p:txBody>
        </p:sp>
      </p:grpSp>
      <p:sp>
        <p:nvSpPr>
          <p:cNvPr id="3" name="TextBox 2">
            <a:extLst>
              <a:ext uri="{FF2B5EF4-FFF2-40B4-BE49-F238E27FC236}">
                <a16:creationId xmlns:a16="http://schemas.microsoft.com/office/drawing/2014/main" id="{BFE1D1B6-238B-9F33-5F31-8F0FFC6BFCF3}"/>
              </a:ext>
            </a:extLst>
          </p:cNvPr>
          <p:cNvSpPr txBox="1"/>
          <p:nvPr/>
        </p:nvSpPr>
        <p:spPr>
          <a:xfrm>
            <a:off x="1560691" y="695785"/>
            <a:ext cx="4842933"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Explaining</a:t>
            </a:r>
            <a:endParaRPr lang="el-GR" sz="4400" b="1" i="1" dirty="0">
              <a:solidFill>
                <a:schemeClr val="bg1"/>
              </a:solidFill>
              <a:latin typeface="Book Antiqua" panose="02040602050305030304" pitchFamily="18" charset="0"/>
            </a:endParaRPr>
          </a:p>
        </p:txBody>
      </p:sp>
      <p:sp>
        <p:nvSpPr>
          <p:cNvPr id="6" name="TextBox 5">
            <a:extLst>
              <a:ext uri="{FF2B5EF4-FFF2-40B4-BE49-F238E27FC236}">
                <a16:creationId xmlns:a16="http://schemas.microsoft.com/office/drawing/2014/main" id="{4DE8E96B-8363-5EFC-2193-117BD13E2AE9}"/>
              </a:ext>
            </a:extLst>
          </p:cNvPr>
          <p:cNvSpPr txBox="1"/>
          <p:nvPr/>
        </p:nvSpPr>
        <p:spPr>
          <a:xfrm>
            <a:off x="1560691" y="4495044"/>
            <a:ext cx="5793759" cy="769441"/>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Impacts and Causes</a:t>
            </a:r>
            <a:endParaRPr lang="el-GR" sz="4400" b="1" i="1" dirty="0">
              <a:solidFill>
                <a:schemeClr val="bg1"/>
              </a:solidFill>
              <a:latin typeface="Book Antiqua" panose="02040602050305030304" pitchFamily="18" charset="0"/>
            </a:endParaRPr>
          </a:p>
        </p:txBody>
      </p:sp>
      <p:grpSp>
        <p:nvGrpSpPr>
          <p:cNvPr id="17" name="Ομάδα 16">
            <a:extLst>
              <a:ext uri="{FF2B5EF4-FFF2-40B4-BE49-F238E27FC236}">
                <a16:creationId xmlns:a16="http://schemas.microsoft.com/office/drawing/2014/main" id="{ABCE5921-5D07-7117-263C-5A04C5DCE283}"/>
              </a:ext>
            </a:extLst>
          </p:cNvPr>
          <p:cNvGrpSpPr/>
          <p:nvPr/>
        </p:nvGrpSpPr>
        <p:grpSpPr>
          <a:xfrm>
            <a:off x="10718074" y="2072234"/>
            <a:ext cx="880330" cy="782047"/>
            <a:chOff x="9875520" y="2570454"/>
            <a:chExt cx="880330" cy="782047"/>
          </a:xfrm>
        </p:grpSpPr>
        <p:sp>
          <p:nvSpPr>
            <p:cNvPr id="8" name="Διάγραμμα ροής: Οθόνη 7">
              <a:extLst>
                <a:ext uri="{FF2B5EF4-FFF2-40B4-BE49-F238E27FC236}">
                  <a16:creationId xmlns:a16="http://schemas.microsoft.com/office/drawing/2014/main" id="{7FE58BEC-6285-68DA-05F3-F0C64274F186}"/>
                </a:ext>
              </a:extLst>
            </p:cNvPr>
            <p:cNvSpPr/>
            <p:nvPr/>
          </p:nvSpPr>
          <p:spPr>
            <a:xfrm>
              <a:off x="9875520" y="2598318"/>
              <a:ext cx="880330" cy="754183"/>
            </a:xfrm>
            <a:prstGeom prst="flowChartDisplay">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2" name="Γραφικό 11" descr="Φωτιά με συμπαγές γέμισμα">
              <a:extLst>
                <a:ext uri="{FF2B5EF4-FFF2-40B4-BE49-F238E27FC236}">
                  <a16:creationId xmlns:a16="http://schemas.microsoft.com/office/drawing/2014/main" id="{FE76CD71-91F3-DE62-078B-CE2C85F26E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66097" y="2570454"/>
              <a:ext cx="699175" cy="699175"/>
            </a:xfrm>
            <a:prstGeom prst="rect">
              <a:avLst/>
            </a:prstGeom>
          </p:spPr>
        </p:pic>
      </p:grpSp>
      <p:grpSp>
        <p:nvGrpSpPr>
          <p:cNvPr id="19" name="Ομάδα 18">
            <a:extLst>
              <a:ext uri="{FF2B5EF4-FFF2-40B4-BE49-F238E27FC236}">
                <a16:creationId xmlns:a16="http://schemas.microsoft.com/office/drawing/2014/main" id="{A4209BF3-3279-4D8F-8C7A-2B8752B0A1B0}"/>
              </a:ext>
            </a:extLst>
          </p:cNvPr>
          <p:cNvGrpSpPr/>
          <p:nvPr/>
        </p:nvGrpSpPr>
        <p:grpSpPr>
          <a:xfrm>
            <a:off x="10718074" y="4565310"/>
            <a:ext cx="880330" cy="792995"/>
            <a:chOff x="9875520" y="5118538"/>
            <a:chExt cx="880330" cy="792995"/>
          </a:xfrm>
        </p:grpSpPr>
        <p:sp>
          <p:nvSpPr>
            <p:cNvPr id="10" name="Διάγραμμα ροής: Οθόνη 9">
              <a:extLst>
                <a:ext uri="{FF2B5EF4-FFF2-40B4-BE49-F238E27FC236}">
                  <a16:creationId xmlns:a16="http://schemas.microsoft.com/office/drawing/2014/main" id="{DA00B28A-32CE-5A4B-8D67-97E2B7CBEDED}"/>
                </a:ext>
              </a:extLst>
            </p:cNvPr>
            <p:cNvSpPr/>
            <p:nvPr/>
          </p:nvSpPr>
          <p:spPr>
            <a:xfrm>
              <a:off x="9875520" y="5157350"/>
              <a:ext cx="880330" cy="754183"/>
            </a:xfrm>
            <a:prstGeom prst="flowChartDisplay">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4" name="Γραφικό 13" descr="Δασικό τοπίο με συμπαγές γέμισμα">
              <a:extLst>
                <a:ext uri="{FF2B5EF4-FFF2-40B4-BE49-F238E27FC236}">
                  <a16:creationId xmlns:a16="http://schemas.microsoft.com/office/drawing/2014/main" id="{C5878214-233A-63E3-6AF7-438DF2699B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76050" y="5118538"/>
              <a:ext cx="699175" cy="699175"/>
            </a:xfrm>
            <a:prstGeom prst="rect">
              <a:avLst/>
            </a:prstGeom>
          </p:spPr>
        </p:pic>
      </p:grpSp>
      <p:grpSp>
        <p:nvGrpSpPr>
          <p:cNvPr id="18" name="Ομάδα 17">
            <a:extLst>
              <a:ext uri="{FF2B5EF4-FFF2-40B4-BE49-F238E27FC236}">
                <a16:creationId xmlns:a16="http://schemas.microsoft.com/office/drawing/2014/main" id="{F0F373F5-3DAD-1372-56AA-1C215CDBB4C6}"/>
              </a:ext>
            </a:extLst>
          </p:cNvPr>
          <p:cNvGrpSpPr/>
          <p:nvPr/>
        </p:nvGrpSpPr>
        <p:grpSpPr>
          <a:xfrm>
            <a:off x="10718074" y="3332704"/>
            <a:ext cx="880330" cy="754183"/>
            <a:chOff x="9875520" y="3885932"/>
            <a:chExt cx="880330" cy="754183"/>
          </a:xfrm>
        </p:grpSpPr>
        <p:sp>
          <p:nvSpPr>
            <p:cNvPr id="9" name="Διάγραμμα ροής: Οθόνη 8">
              <a:extLst>
                <a:ext uri="{FF2B5EF4-FFF2-40B4-BE49-F238E27FC236}">
                  <a16:creationId xmlns:a16="http://schemas.microsoft.com/office/drawing/2014/main" id="{1C29C509-82A5-BC07-8CF7-4705A815F1FA}"/>
                </a:ext>
              </a:extLst>
            </p:cNvPr>
            <p:cNvSpPr/>
            <p:nvPr/>
          </p:nvSpPr>
          <p:spPr>
            <a:xfrm>
              <a:off x="9875520" y="3885932"/>
              <a:ext cx="880330" cy="754183"/>
            </a:xfrm>
            <a:prstGeom prst="flowChartDisplay">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16" name="Γραφικό 15" descr="Ήλιος με συμπαγές γέμισμα">
              <a:extLst>
                <a:ext uri="{FF2B5EF4-FFF2-40B4-BE49-F238E27FC236}">
                  <a16:creationId xmlns:a16="http://schemas.microsoft.com/office/drawing/2014/main" id="{3321FE31-0245-89D5-099D-3ABB5BE62E0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66097" y="3885932"/>
              <a:ext cx="699175" cy="699175"/>
            </a:xfrm>
            <a:prstGeom prst="rect">
              <a:avLst/>
            </a:prstGeom>
          </p:spPr>
        </p:pic>
      </p:grpSp>
      <p:sp>
        <p:nvSpPr>
          <p:cNvPr id="7" name="TextBox 6">
            <a:extLst>
              <a:ext uri="{FF2B5EF4-FFF2-40B4-BE49-F238E27FC236}">
                <a16:creationId xmlns:a16="http://schemas.microsoft.com/office/drawing/2014/main" id="{3245FDFA-FED6-F6FC-2F6A-FDAEF07DE059}"/>
              </a:ext>
            </a:extLst>
          </p:cNvPr>
          <p:cNvSpPr txBox="1"/>
          <p:nvPr/>
        </p:nvSpPr>
        <p:spPr>
          <a:xfrm>
            <a:off x="7900229" y="5386297"/>
            <a:ext cx="2817845" cy="400110"/>
          </a:xfrm>
          <a:prstGeom prst="rect">
            <a:avLst/>
          </a:prstGeom>
          <a:noFill/>
        </p:spPr>
        <p:txBody>
          <a:bodyPr wrap="square" rtlCol="0">
            <a:spAutoFit/>
          </a:bodyPr>
          <a:lstStyle/>
          <a:p>
            <a:r>
              <a:rPr lang="en-US" sz="2000" b="1" i="1" dirty="0">
                <a:solidFill>
                  <a:schemeClr val="bg1"/>
                </a:solidFill>
                <a:latin typeface="Book Antiqua" panose="02040602050305030304" pitchFamily="18" charset="0"/>
              </a:rPr>
              <a:t>by Christos Adam</a:t>
            </a:r>
            <a:endParaRPr lang="el-GR" sz="2000" b="1" i="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35831585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0D2BA-EB99-39F9-BC52-F926DF02C52A}"/>
              </a:ext>
            </a:extLst>
          </p:cNvPr>
          <p:cNvSpPr txBox="1"/>
          <p:nvPr/>
        </p:nvSpPr>
        <p:spPr>
          <a:xfrm>
            <a:off x="6227173" y="288258"/>
            <a:ext cx="7543800" cy="584775"/>
          </a:xfrm>
          <a:prstGeom prst="rect">
            <a:avLst/>
          </a:prstGeom>
          <a:noFill/>
        </p:spPr>
        <p:txBody>
          <a:bodyPr wrap="square" rtlCol="0">
            <a:spAutoFit/>
          </a:bodyPr>
          <a:lstStyle/>
          <a:p>
            <a:r>
              <a:rPr lang="en-US" sz="3200" b="1" dirty="0">
                <a:solidFill>
                  <a:schemeClr val="bg1"/>
                </a:solidFill>
                <a:latin typeface="Book Antiqua" panose="02040602050305030304" pitchFamily="18" charset="0"/>
              </a:rPr>
              <a:t>What is Climate Change?</a:t>
            </a:r>
            <a:endParaRPr lang="el-GR" sz="3200" b="1" dirty="0">
              <a:solidFill>
                <a:schemeClr val="bg1"/>
              </a:solidFill>
              <a:latin typeface="Book Antiqua" panose="02040602050305030304" pitchFamily="18" charset="0"/>
            </a:endParaRPr>
          </a:p>
        </p:txBody>
      </p:sp>
      <p:sp>
        <p:nvSpPr>
          <p:cNvPr id="3" name="TextBox 2">
            <a:extLst>
              <a:ext uri="{FF2B5EF4-FFF2-40B4-BE49-F238E27FC236}">
                <a16:creationId xmlns:a16="http://schemas.microsoft.com/office/drawing/2014/main" id="{4069EBC0-F50A-83EA-BBEA-EA06A1C0388A}"/>
              </a:ext>
            </a:extLst>
          </p:cNvPr>
          <p:cNvSpPr txBox="1"/>
          <p:nvPr/>
        </p:nvSpPr>
        <p:spPr>
          <a:xfrm>
            <a:off x="12426339" y="1447768"/>
            <a:ext cx="6596744" cy="5458922"/>
          </a:xfrm>
          <a:prstGeom prst="rect">
            <a:avLst/>
          </a:prstGeom>
          <a:noFill/>
          <a:ln w="28575">
            <a:solidFill>
              <a:schemeClr val="tx1"/>
            </a:solidFill>
          </a:ln>
        </p:spPr>
        <p:txBody>
          <a:bodyPr wrap="square" rtlCol="0">
            <a:spAutoFit/>
          </a:bodyPr>
          <a:lstStyle/>
          <a:p>
            <a:pPr algn="ctr"/>
            <a:r>
              <a:rPr lang="en-US" sz="2800" dirty="0">
                <a:latin typeface="Book Antiqua" panose="02040602050305030304" pitchFamily="18" charset="0"/>
              </a:rPr>
              <a:t>Climate change refers to long-term shifts in temperatures and weather patterns. These shifts may be natural, such as through variations in the solar cycle. But since the 1800s, human activities have been the main driver of climate change, primarily due to burning fossil fuels like coal, oil and gas. Burning fossil fuels generates greenhouse gas emissions that act like a blanket wrapped around the Earth, trapping the sun’s heat and raising temperatures.</a:t>
            </a:r>
            <a:endParaRPr lang="el-GR" sz="2800" dirty="0">
              <a:latin typeface="Book Antiqua" panose="02040602050305030304" pitchFamily="18" charset="0"/>
            </a:endParaRPr>
          </a:p>
        </p:txBody>
      </p:sp>
    </p:spTree>
    <p:extLst>
      <p:ext uri="{BB962C8B-B14F-4D97-AF65-F5344CB8AC3E}">
        <p14:creationId xmlns:p14="http://schemas.microsoft.com/office/powerpoint/2010/main" val="517784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00D2BA-EB99-39F9-BC52-F926DF02C52A}"/>
              </a:ext>
            </a:extLst>
          </p:cNvPr>
          <p:cNvSpPr txBox="1"/>
          <p:nvPr/>
        </p:nvSpPr>
        <p:spPr>
          <a:xfrm>
            <a:off x="6227173" y="288258"/>
            <a:ext cx="7543800" cy="584775"/>
          </a:xfrm>
          <a:prstGeom prst="rect">
            <a:avLst/>
          </a:prstGeom>
          <a:noFill/>
        </p:spPr>
        <p:txBody>
          <a:bodyPr wrap="square" rtlCol="0">
            <a:spAutoFit/>
          </a:bodyPr>
          <a:lstStyle/>
          <a:p>
            <a:r>
              <a:rPr lang="en-US" sz="3200" b="1" dirty="0">
                <a:solidFill>
                  <a:schemeClr val="bg1"/>
                </a:solidFill>
                <a:latin typeface="Book Antiqua" panose="02040602050305030304" pitchFamily="18" charset="0"/>
              </a:rPr>
              <a:t>What is Climate Change?</a:t>
            </a:r>
            <a:endParaRPr lang="el-GR" sz="3200" b="1" dirty="0">
              <a:solidFill>
                <a:schemeClr val="bg1"/>
              </a:solidFill>
              <a:latin typeface="Book Antiqua" panose="02040602050305030304" pitchFamily="18" charset="0"/>
            </a:endParaRPr>
          </a:p>
        </p:txBody>
      </p:sp>
      <p:sp>
        <p:nvSpPr>
          <p:cNvPr id="3" name="TextBox 2">
            <a:extLst>
              <a:ext uri="{FF2B5EF4-FFF2-40B4-BE49-F238E27FC236}">
                <a16:creationId xmlns:a16="http://schemas.microsoft.com/office/drawing/2014/main" id="{4069EBC0-F50A-83EA-BBEA-EA06A1C0388A}"/>
              </a:ext>
            </a:extLst>
          </p:cNvPr>
          <p:cNvSpPr txBox="1"/>
          <p:nvPr/>
        </p:nvSpPr>
        <p:spPr>
          <a:xfrm>
            <a:off x="5277394" y="1254035"/>
            <a:ext cx="6596744" cy="5458922"/>
          </a:xfrm>
          <a:prstGeom prst="rect">
            <a:avLst/>
          </a:prstGeom>
          <a:noFill/>
          <a:ln w="28575">
            <a:solidFill>
              <a:schemeClr val="tx1"/>
            </a:solidFill>
          </a:ln>
        </p:spPr>
        <p:txBody>
          <a:bodyPr wrap="square" rtlCol="0">
            <a:spAutoFit/>
          </a:bodyPr>
          <a:lstStyle/>
          <a:p>
            <a:pPr algn="ctr"/>
            <a:r>
              <a:rPr lang="en-US" sz="2800" dirty="0">
                <a:latin typeface="Book Antiqua" panose="02040602050305030304" pitchFamily="18" charset="0"/>
              </a:rPr>
              <a:t>Climate change refers to long-term shifts in temperatures and weather patterns. These shifts may be natural, such as through variations in the solar cycle. But since the 1800s, human activities have been the main driver of climate change, primarily due to burning fossil fuels like coal, oil and gas. Burning fossil fuels generates greenhouse gas emissions that act like a blanket wrapped around the Earth, trapping the sun’s heat and raising temperatures.</a:t>
            </a:r>
            <a:endParaRPr lang="el-GR" sz="2800" dirty="0">
              <a:latin typeface="Book Antiqua" panose="02040602050305030304" pitchFamily="18" charset="0"/>
            </a:endParaRPr>
          </a:p>
        </p:txBody>
      </p:sp>
    </p:spTree>
    <p:extLst>
      <p:ext uri="{BB962C8B-B14F-4D97-AF65-F5344CB8AC3E}">
        <p14:creationId xmlns:p14="http://schemas.microsoft.com/office/powerpoint/2010/main" val="1559060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D00DF3-0640-A7EF-DE89-76E2561F9C3B}"/>
              </a:ext>
            </a:extLst>
          </p:cNvPr>
          <p:cNvSpPr txBox="1"/>
          <p:nvPr/>
        </p:nvSpPr>
        <p:spPr>
          <a:xfrm>
            <a:off x="3866605" y="313376"/>
            <a:ext cx="6557555" cy="523220"/>
          </a:xfrm>
          <a:prstGeom prst="rect">
            <a:avLst/>
          </a:prstGeom>
          <a:noFill/>
        </p:spPr>
        <p:txBody>
          <a:bodyPr wrap="square" rtlCol="0">
            <a:spAutoFit/>
          </a:bodyPr>
          <a:lstStyle/>
          <a:p>
            <a:r>
              <a:rPr lang="en-US" sz="2800" b="1" u="sng" dirty="0">
                <a:solidFill>
                  <a:schemeClr val="bg1"/>
                </a:solidFill>
                <a:latin typeface="Book Antiqua" panose="02040602050305030304" pitchFamily="18" charset="0"/>
              </a:rPr>
              <a:t>Results of Climate Change</a:t>
            </a:r>
            <a:endParaRPr lang="el-GR" sz="2800" b="1" u="sng" dirty="0">
              <a:solidFill>
                <a:schemeClr val="bg1"/>
              </a:solidFill>
              <a:latin typeface="Book Antiqua" panose="02040602050305030304" pitchFamily="18" charset="0"/>
            </a:endParaRPr>
          </a:p>
        </p:txBody>
      </p:sp>
      <p:sp>
        <p:nvSpPr>
          <p:cNvPr id="5" name="TextBox 4">
            <a:extLst>
              <a:ext uri="{FF2B5EF4-FFF2-40B4-BE49-F238E27FC236}">
                <a16:creationId xmlns:a16="http://schemas.microsoft.com/office/drawing/2014/main" id="{AD31F8D8-A605-599F-18FE-D7B2A6618C58}"/>
              </a:ext>
            </a:extLst>
          </p:cNvPr>
          <p:cNvSpPr txBox="1"/>
          <p:nvPr/>
        </p:nvSpPr>
        <p:spPr>
          <a:xfrm>
            <a:off x="1156700" y="7488319"/>
            <a:ext cx="5419809" cy="523220"/>
          </a:xfrm>
          <a:prstGeom prst="rect">
            <a:avLst/>
          </a:prstGeom>
          <a:noFill/>
        </p:spPr>
        <p:txBody>
          <a:bodyPr wrap="square" rtlCol="0">
            <a:spAutoFit/>
          </a:bodyPr>
          <a:lstStyle/>
          <a:p>
            <a:r>
              <a:rPr lang="en-US" sz="2800" b="1" dirty="0">
                <a:solidFill>
                  <a:srgbClr val="FFC000"/>
                </a:solidFill>
                <a:latin typeface="Book Antiqua" panose="02040602050305030304" pitchFamily="18" charset="0"/>
              </a:rPr>
              <a:t>CARBON DIOXIDE</a:t>
            </a:r>
            <a:endParaRPr lang="el-GR" sz="2800" b="1" dirty="0">
              <a:solidFill>
                <a:srgbClr val="FFC000"/>
              </a:solidFill>
              <a:latin typeface="Book Antiqua" panose="02040602050305030304" pitchFamily="18" charset="0"/>
            </a:endParaRPr>
          </a:p>
        </p:txBody>
      </p:sp>
      <p:sp>
        <p:nvSpPr>
          <p:cNvPr id="6" name="Βέλος: Κάτω 5">
            <a:extLst>
              <a:ext uri="{FF2B5EF4-FFF2-40B4-BE49-F238E27FC236}">
                <a16:creationId xmlns:a16="http://schemas.microsoft.com/office/drawing/2014/main" id="{8E88A219-2AC4-15D6-C72D-053D239B7A42}"/>
              </a:ext>
            </a:extLst>
          </p:cNvPr>
          <p:cNvSpPr/>
          <p:nvPr/>
        </p:nvSpPr>
        <p:spPr>
          <a:xfrm rot="10800000">
            <a:off x="1539344" y="8518419"/>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F8E46EC1-9A89-A35B-7654-6D0603BED433}"/>
              </a:ext>
            </a:extLst>
          </p:cNvPr>
          <p:cNvSpPr txBox="1"/>
          <p:nvPr/>
        </p:nvSpPr>
        <p:spPr>
          <a:xfrm>
            <a:off x="2241708" y="8364239"/>
            <a:ext cx="1384665" cy="1384995"/>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419 </a:t>
            </a:r>
            <a:r>
              <a:rPr lang="en-US" sz="2000" b="1" i="1" dirty="0">
                <a:solidFill>
                  <a:schemeClr val="bg1"/>
                </a:solidFill>
                <a:latin typeface="Book Antiqua" panose="02040602050305030304" pitchFamily="18" charset="0"/>
              </a:rPr>
              <a:t>parts per million</a:t>
            </a:r>
            <a:endParaRPr lang="el-GR" sz="2000" b="1" i="1" dirty="0">
              <a:solidFill>
                <a:schemeClr val="bg1"/>
              </a:solidFill>
              <a:latin typeface="Book Antiqua" panose="02040602050305030304" pitchFamily="18" charset="0"/>
            </a:endParaRPr>
          </a:p>
        </p:txBody>
      </p:sp>
      <p:cxnSp>
        <p:nvCxnSpPr>
          <p:cNvPr id="10" name="Ευθεία γραμμή σύνδεσης 9">
            <a:extLst>
              <a:ext uri="{FF2B5EF4-FFF2-40B4-BE49-F238E27FC236}">
                <a16:creationId xmlns:a16="http://schemas.microsoft.com/office/drawing/2014/main" id="{519ED622-EF22-5A4E-DEE9-68F69A21FAF2}"/>
              </a:ext>
            </a:extLst>
          </p:cNvPr>
          <p:cNvCxnSpPr>
            <a:cxnSpLocks/>
          </p:cNvCxnSpPr>
          <p:nvPr/>
        </p:nvCxnSpPr>
        <p:spPr>
          <a:xfrm>
            <a:off x="-3438544" y="836596"/>
            <a:ext cx="3239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Ομάδα 14">
            <a:extLst>
              <a:ext uri="{FF2B5EF4-FFF2-40B4-BE49-F238E27FC236}">
                <a16:creationId xmlns:a16="http://schemas.microsoft.com/office/drawing/2014/main" id="{19B0F1D8-D94F-1907-7B94-9B03C6B27509}"/>
              </a:ext>
            </a:extLst>
          </p:cNvPr>
          <p:cNvGrpSpPr/>
          <p:nvPr/>
        </p:nvGrpSpPr>
        <p:grpSpPr>
          <a:xfrm>
            <a:off x="-1412008" y="1757300"/>
            <a:ext cx="418011" cy="418011"/>
            <a:chOff x="4297680" y="2312125"/>
            <a:chExt cx="418011" cy="418011"/>
          </a:xfrm>
        </p:grpSpPr>
        <p:sp>
          <p:nvSpPr>
            <p:cNvPr id="13" name="Ορθογώνιο 12">
              <a:extLst>
                <a:ext uri="{FF2B5EF4-FFF2-40B4-BE49-F238E27FC236}">
                  <a16:creationId xmlns:a16="http://schemas.microsoft.com/office/drawing/2014/main" id="{63A1548B-6804-01D3-4AD6-51B2C711D158}"/>
                </a:ext>
              </a:extLst>
            </p:cNvPr>
            <p:cNvSpPr/>
            <p:nvPr/>
          </p:nvSpPr>
          <p:spPr>
            <a:xfrm>
              <a:off x="4297680" y="2481943"/>
              <a:ext cx="418011" cy="78377"/>
            </a:xfrm>
            <a:prstGeom prst="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Ορθογώνιο 13">
              <a:extLst>
                <a:ext uri="{FF2B5EF4-FFF2-40B4-BE49-F238E27FC236}">
                  <a16:creationId xmlns:a16="http://schemas.microsoft.com/office/drawing/2014/main" id="{5A0DF0D4-54F1-25EE-F28D-62EDD3F451A4}"/>
                </a:ext>
              </a:extLst>
            </p:cNvPr>
            <p:cNvSpPr/>
            <p:nvPr/>
          </p:nvSpPr>
          <p:spPr>
            <a:xfrm rot="5400000">
              <a:off x="4306388" y="2481942"/>
              <a:ext cx="418011" cy="78377"/>
            </a:xfrm>
            <a:prstGeom prst="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7" name="TextBox 16">
            <a:extLst>
              <a:ext uri="{FF2B5EF4-FFF2-40B4-BE49-F238E27FC236}">
                <a16:creationId xmlns:a16="http://schemas.microsoft.com/office/drawing/2014/main" id="{B62A3B1A-9988-C39D-CA42-14968BA736D6}"/>
              </a:ext>
            </a:extLst>
          </p:cNvPr>
          <p:cNvSpPr txBox="1"/>
          <p:nvPr/>
        </p:nvSpPr>
        <p:spPr>
          <a:xfrm>
            <a:off x="6518422" y="7503349"/>
            <a:ext cx="5050689" cy="523220"/>
          </a:xfrm>
          <a:prstGeom prst="rect">
            <a:avLst/>
          </a:prstGeom>
          <a:noFill/>
        </p:spPr>
        <p:txBody>
          <a:bodyPr wrap="square" rtlCol="0">
            <a:spAutoFit/>
          </a:bodyPr>
          <a:lstStyle/>
          <a:p>
            <a:r>
              <a:rPr lang="en-US" sz="2800" b="1" dirty="0">
                <a:solidFill>
                  <a:srgbClr val="FF6600"/>
                </a:solidFill>
                <a:latin typeface="Book Antiqua" panose="02040602050305030304" pitchFamily="18" charset="0"/>
              </a:rPr>
              <a:t>GLOBAL TEMPERATURE</a:t>
            </a:r>
            <a:endParaRPr lang="el-GR" sz="2800" b="1" dirty="0">
              <a:solidFill>
                <a:srgbClr val="FF6600"/>
              </a:solidFill>
              <a:latin typeface="Book Antiqua" panose="02040602050305030304" pitchFamily="18" charset="0"/>
            </a:endParaRPr>
          </a:p>
        </p:txBody>
      </p:sp>
      <p:sp>
        <p:nvSpPr>
          <p:cNvPr id="18" name="Βέλος: Κάτω 17">
            <a:extLst>
              <a:ext uri="{FF2B5EF4-FFF2-40B4-BE49-F238E27FC236}">
                <a16:creationId xmlns:a16="http://schemas.microsoft.com/office/drawing/2014/main" id="{F03508ED-0378-069F-5CEF-CD2F85F2946E}"/>
              </a:ext>
            </a:extLst>
          </p:cNvPr>
          <p:cNvSpPr/>
          <p:nvPr/>
        </p:nvSpPr>
        <p:spPr>
          <a:xfrm rot="10800000">
            <a:off x="7356443" y="8600189"/>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A1B14222-8862-7026-6BF6-131691144F42}"/>
              </a:ext>
            </a:extLst>
          </p:cNvPr>
          <p:cNvSpPr txBox="1"/>
          <p:nvPr/>
        </p:nvSpPr>
        <p:spPr>
          <a:xfrm>
            <a:off x="8148632" y="8364239"/>
            <a:ext cx="1469983"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1.01</a:t>
            </a:r>
          </a:p>
          <a:p>
            <a:r>
              <a:rPr lang="de-DE" sz="2000" b="1" i="1" dirty="0">
                <a:solidFill>
                  <a:schemeClr val="bg1"/>
                </a:solidFill>
                <a:latin typeface="Book Antiqua" panose="02040602050305030304" pitchFamily="18" charset="0"/>
              </a:rPr>
              <a:t>°C since 1880</a:t>
            </a:r>
            <a:endParaRPr lang="el-GR" sz="2000" b="1" i="1" dirty="0">
              <a:solidFill>
                <a:schemeClr val="bg1"/>
              </a:solidFill>
              <a:latin typeface="Book Antiqua" panose="02040602050305030304" pitchFamily="18" charset="0"/>
            </a:endParaRPr>
          </a:p>
        </p:txBody>
      </p:sp>
      <p:grpSp>
        <p:nvGrpSpPr>
          <p:cNvPr id="20" name="Ομάδα 19">
            <a:extLst>
              <a:ext uri="{FF2B5EF4-FFF2-40B4-BE49-F238E27FC236}">
                <a16:creationId xmlns:a16="http://schemas.microsoft.com/office/drawing/2014/main" id="{336A43DC-D7BB-27D8-4409-B1BBB8DF086A}"/>
              </a:ext>
            </a:extLst>
          </p:cNvPr>
          <p:cNvGrpSpPr/>
          <p:nvPr/>
        </p:nvGrpSpPr>
        <p:grpSpPr>
          <a:xfrm>
            <a:off x="9687134" y="8726771"/>
            <a:ext cx="418011" cy="418011"/>
            <a:chOff x="4297680" y="2312125"/>
            <a:chExt cx="418011" cy="418011"/>
          </a:xfrm>
          <a:solidFill>
            <a:srgbClr val="FF6600"/>
          </a:solidFill>
        </p:grpSpPr>
        <p:sp>
          <p:nvSpPr>
            <p:cNvPr id="21" name="Ορθογώνιο 20">
              <a:extLst>
                <a:ext uri="{FF2B5EF4-FFF2-40B4-BE49-F238E27FC236}">
                  <a16:creationId xmlns:a16="http://schemas.microsoft.com/office/drawing/2014/main" id="{FC035484-5251-146A-BF3D-BDC29A8E34CA}"/>
                </a:ext>
              </a:extLst>
            </p:cNvPr>
            <p:cNvSpPr/>
            <p:nvPr/>
          </p:nvSpPr>
          <p:spPr>
            <a:xfrm>
              <a:off x="4297680" y="2481943"/>
              <a:ext cx="418011" cy="78377"/>
            </a:xfrm>
            <a:prstGeom prst="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extLst>
                <a:ext uri="{FF2B5EF4-FFF2-40B4-BE49-F238E27FC236}">
                  <a16:creationId xmlns:a16="http://schemas.microsoft.com/office/drawing/2014/main" id="{639F7D25-28B5-0519-F004-04CAD11421DA}"/>
                </a:ext>
              </a:extLst>
            </p:cNvPr>
            <p:cNvSpPr/>
            <p:nvPr/>
          </p:nvSpPr>
          <p:spPr>
            <a:xfrm rot="5400000">
              <a:off x="4306388" y="2481942"/>
              <a:ext cx="418011" cy="78377"/>
            </a:xfrm>
            <a:prstGeom prst="rect">
              <a:avLst/>
            </a:prstGeom>
            <a:grp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23" name="Ευθεία γραμμή σύνδεσης 22">
            <a:extLst>
              <a:ext uri="{FF2B5EF4-FFF2-40B4-BE49-F238E27FC236}">
                <a16:creationId xmlns:a16="http://schemas.microsoft.com/office/drawing/2014/main" id="{944CE62C-185E-3B3F-C5C2-3682D309E093}"/>
              </a:ext>
            </a:extLst>
          </p:cNvPr>
          <p:cNvCxnSpPr>
            <a:cxnSpLocks/>
          </p:cNvCxnSpPr>
          <p:nvPr/>
        </p:nvCxnSpPr>
        <p:spPr>
          <a:xfrm>
            <a:off x="13619381" y="1568713"/>
            <a:ext cx="42765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CA715257-E272-0C1B-E9A6-1DAE0AA3C9D8}"/>
              </a:ext>
            </a:extLst>
          </p:cNvPr>
          <p:cNvCxnSpPr>
            <a:cxnSpLocks/>
          </p:cNvCxnSpPr>
          <p:nvPr/>
        </p:nvCxnSpPr>
        <p:spPr>
          <a:xfrm>
            <a:off x="-4442591" y="3622881"/>
            <a:ext cx="3239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C75E24-1522-4249-E3ED-D41E82A13509}"/>
              </a:ext>
            </a:extLst>
          </p:cNvPr>
          <p:cNvSpPr txBox="1"/>
          <p:nvPr/>
        </p:nvSpPr>
        <p:spPr>
          <a:xfrm>
            <a:off x="1670108" y="10433678"/>
            <a:ext cx="3423684" cy="584775"/>
          </a:xfrm>
          <a:prstGeom prst="rect">
            <a:avLst/>
          </a:prstGeom>
          <a:noFill/>
        </p:spPr>
        <p:txBody>
          <a:bodyPr wrap="square" rtlCol="0">
            <a:spAutoFit/>
          </a:bodyPr>
          <a:lstStyle/>
          <a:p>
            <a:r>
              <a:rPr lang="en-US" sz="3200" b="1" dirty="0">
                <a:solidFill>
                  <a:srgbClr val="B0DFE2"/>
                </a:solidFill>
                <a:latin typeface="Book Antiqua" panose="02040602050305030304" pitchFamily="18" charset="0"/>
              </a:rPr>
              <a:t>SEA LEVEL</a:t>
            </a:r>
            <a:endParaRPr lang="el-GR" sz="3200" b="1" dirty="0">
              <a:solidFill>
                <a:srgbClr val="B0DFE2"/>
              </a:solidFill>
              <a:latin typeface="Book Antiqua" panose="02040602050305030304" pitchFamily="18" charset="0"/>
            </a:endParaRPr>
          </a:p>
        </p:txBody>
      </p:sp>
      <p:sp>
        <p:nvSpPr>
          <p:cNvPr id="27" name="Βέλος: Κάτω 26">
            <a:extLst>
              <a:ext uri="{FF2B5EF4-FFF2-40B4-BE49-F238E27FC236}">
                <a16:creationId xmlns:a16="http://schemas.microsoft.com/office/drawing/2014/main" id="{89F1BA7D-B960-8260-21F9-EFA055A9E73F}"/>
              </a:ext>
            </a:extLst>
          </p:cNvPr>
          <p:cNvSpPr/>
          <p:nvPr/>
        </p:nvSpPr>
        <p:spPr>
          <a:xfrm rot="10800000">
            <a:off x="1529773" y="11397106"/>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a:extLst>
              <a:ext uri="{FF2B5EF4-FFF2-40B4-BE49-F238E27FC236}">
                <a16:creationId xmlns:a16="http://schemas.microsoft.com/office/drawing/2014/main" id="{9E3C7C14-9DC3-C73E-6D20-48F5215F7E8F}"/>
              </a:ext>
            </a:extLst>
          </p:cNvPr>
          <p:cNvSpPr txBox="1"/>
          <p:nvPr/>
        </p:nvSpPr>
        <p:spPr>
          <a:xfrm>
            <a:off x="2241708" y="11320319"/>
            <a:ext cx="2073349"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4 </a:t>
            </a:r>
          </a:p>
          <a:p>
            <a:r>
              <a:rPr lang="en-US" sz="2000" b="1" dirty="0">
                <a:solidFill>
                  <a:schemeClr val="bg1"/>
                </a:solidFill>
                <a:latin typeface="Book Antiqua" panose="02040602050305030304" pitchFamily="18" charset="0"/>
              </a:rPr>
              <a:t>Inches since January 1993</a:t>
            </a:r>
            <a:endParaRPr lang="el-GR" sz="2000" b="1" dirty="0">
              <a:solidFill>
                <a:schemeClr val="bg1"/>
              </a:solidFill>
              <a:latin typeface="Book Antiqua" panose="02040602050305030304" pitchFamily="18" charset="0"/>
            </a:endParaRPr>
          </a:p>
        </p:txBody>
      </p:sp>
      <p:grpSp>
        <p:nvGrpSpPr>
          <p:cNvPr id="29" name="Ομάδα 28">
            <a:extLst>
              <a:ext uri="{FF2B5EF4-FFF2-40B4-BE49-F238E27FC236}">
                <a16:creationId xmlns:a16="http://schemas.microsoft.com/office/drawing/2014/main" id="{DD1FD916-A1FA-DF48-8DEC-8F9F733D9A92}"/>
              </a:ext>
            </a:extLst>
          </p:cNvPr>
          <p:cNvGrpSpPr/>
          <p:nvPr/>
        </p:nvGrpSpPr>
        <p:grpSpPr>
          <a:xfrm>
            <a:off x="14640724" y="6757815"/>
            <a:ext cx="418011" cy="418011"/>
            <a:chOff x="4297680" y="2312125"/>
            <a:chExt cx="418011" cy="418011"/>
          </a:xfrm>
          <a:solidFill>
            <a:srgbClr val="B0DFE2"/>
          </a:solidFill>
        </p:grpSpPr>
        <p:sp>
          <p:nvSpPr>
            <p:cNvPr id="30" name="Ορθογώνιο 29">
              <a:extLst>
                <a:ext uri="{FF2B5EF4-FFF2-40B4-BE49-F238E27FC236}">
                  <a16:creationId xmlns:a16="http://schemas.microsoft.com/office/drawing/2014/main" id="{3AFFC0B8-A3B0-08DE-3114-1E4DCCA135A6}"/>
                </a:ext>
              </a:extLst>
            </p:cNvPr>
            <p:cNvSpPr/>
            <p:nvPr/>
          </p:nvSpPr>
          <p:spPr>
            <a:xfrm>
              <a:off x="4297680" y="2481943"/>
              <a:ext cx="418011" cy="78377"/>
            </a:xfrm>
            <a:prstGeom prst="rect">
              <a:avLst/>
            </a:prstGeom>
            <a:grpFill/>
            <a:ln>
              <a:solidFill>
                <a:srgbClr val="B0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extLst>
                <a:ext uri="{FF2B5EF4-FFF2-40B4-BE49-F238E27FC236}">
                  <a16:creationId xmlns:a16="http://schemas.microsoft.com/office/drawing/2014/main" id="{02900743-636E-93AB-4245-BDC06DE9AC49}"/>
                </a:ext>
              </a:extLst>
            </p:cNvPr>
            <p:cNvSpPr/>
            <p:nvPr/>
          </p:nvSpPr>
          <p:spPr>
            <a:xfrm rot="5400000">
              <a:off x="4306388" y="2481942"/>
              <a:ext cx="418011" cy="78377"/>
            </a:xfrm>
            <a:prstGeom prst="rect">
              <a:avLst/>
            </a:prstGeom>
            <a:grpFill/>
            <a:ln>
              <a:solidFill>
                <a:srgbClr val="B0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cxnSp>
        <p:nvCxnSpPr>
          <p:cNvPr id="32" name="Ευθεία γραμμή σύνδεσης 31">
            <a:extLst>
              <a:ext uri="{FF2B5EF4-FFF2-40B4-BE49-F238E27FC236}">
                <a16:creationId xmlns:a16="http://schemas.microsoft.com/office/drawing/2014/main" id="{2F45533F-8023-BE86-DDDF-E53A0452E1CA}"/>
              </a:ext>
            </a:extLst>
          </p:cNvPr>
          <p:cNvCxnSpPr>
            <a:cxnSpLocks/>
          </p:cNvCxnSpPr>
          <p:nvPr/>
        </p:nvCxnSpPr>
        <p:spPr>
          <a:xfrm>
            <a:off x="12631782" y="3429000"/>
            <a:ext cx="40178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4E9DA6D-D569-56D7-8D18-87C5C2926642}"/>
              </a:ext>
            </a:extLst>
          </p:cNvPr>
          <p:cNvSpPr txBox="1"/>
          <p:nvPr/>
        </p:nvSpPr>
        <p:spPr>
          <a:xfrm>
            <a:off x="6089691" y="10495233"/>
            <a:ext cx="7947701" cy="523220"/>
          </a:xfrm>
          <a:prstGeom prst="rect">
            <a:avLst/>
          </a:prstGeom>
          <a:noFill/>
        </p:spPr>
        <p:txBody>
          <a:bodyPr wrap="square" rtlCol="0">
            <a:spAutoFit/>
          </a:bodyPr>
          <a:lstStyle/>
          <a:p>
            <a:r>
              <a:rPr lang="en-US" sz="2800" b="1" dirty="0">
                <a:solidFill>
                  <a:schemeClr val="accent1">
                    <a:lumMod val="60000"/>
                    <a:lumOff val="40000"/>
                  </a:schemeClr>
                </a:solidFill>
                <a:latin typeface="Book Antiqua" panose="02040602050305030304" pitchFamily="18" charset="0"/>
              </a:rPr>
              <a:t>ARCTIC SEA ICE MIN. EXTENT</a:t>
            </a:r>
            <a:endParaRPr lang="el-GR" sz="2800" b="1" dirty="0">
              <a:solidFill>
                <a:schemeClr val="accent1">
                  <a:lumMod val="60000"/>
                  <a:lumOff val="40000"/>
                </a:schemeClr>
              </a:solidFill>
              <a:latin typeface="Book Antiqua" panose="02040602050305030304" pitchFamily="18" charset="0"/>
            </a:endParaRPr>
          </a:p>
        </p:txBody>
      </p:sp>
      <p:sp>
        <p:nvSpPr>
          <p:cNvPr id="37" name="Βέλος: Κάτω 36">
            <a:extLst>
              <a:ext uri="{FF2B5EF4-FFF2-40B4-BE49-F238E27FC236}">
                <a16:creationId xmlns:a16="http://schemas.microsoft.com/office/drawing/2014/main" id="{0B76410D-D85A-300C-69BC-967B619EF6DC}"/>
              </a:ext>
            </a:extLst>
          </p:cNvPr>
          <p:cNvSpPr/>
          <p:nvPr/>
        </p:nvSpPr>
        <p:spPr>
          <a:xfrm>
            <a:off x="7356443" y="11556269"/>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TextBox 37">
            <a:extLst>
              <a:ext uri="{FF2B5EF4-FFF2-40B4-BE49-F238E27FC236}">
                <a16:creationId xmlns:a16="http://schemas.microsoft.com/office/drawing/2014/main" id="{7484FC83-40C0-8046-B770-AD21FBC379FC}"/>
              </a:ext>
            </a:extLst>
          </p:cNvPr>
          <p:cNvSpPr txBox="1"/>
          <p:nvPr/>
        </p:nvSpPr>
        <p:spPr>
          <a:xfrm>
            <a:off x="8148632" y="11437562"/>
            <a:ext cx="2785730"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12.6</a:t>
            </a:r>
          </a:p>
          <a:p>
            <a:r>
              <a:rPr lang="en-US" sz="2000" dirty="0">
                <a:solidFill>
                  <a:schemeClr val="bg1"/>
                </a:solidFill>
                <a:latin typeface="Book Antiqua" panose="02040602050305030304" pitchFamily="18" charset="0"/>
              </a:rPr>
              <a:t>Percent per decade since 1979</a:t>
            </a:r>
            <a:endParaRPr lang="el-GR" sz="2000" dirty="0">
              <a:solidFill>
                <a:schemeClr val="bg1"/>
              </a:solidFill>
              <a:latin typeface="Book Antiqua" panose="02040602050305030304" pitchFamily="18" charset="0"/>
            </a:endParaRPr>
          </a:p>
        </p:txBody>
      </p:sp>
      <p:grpSp>
        <p:nvGrpSpPr>
          <p:cNvPr id="39" name="Ομάδα 38">
            <a:extLst>
              <a:ext uri="{FF2B5EF4-FFF2-40B4-BE49-F238E27FC236}">
                <a16:creationId xmlns:a16="http://schemas.microsoft.com/office/drawing/2014/main" id="{3E375D2F-57B3-21E9-289D-1FE5AE49B215}"/>
              </a:ext>
            </a:extLst>
          </p:cNvPr>
          <p:cNvGrpSpPr/>
          <p:nvPr/>
        </p:nvGrpSpPr>
        <p:grpSpPr>
          <a:xfrm>
            <a:off x="13619381" y="4778244"/>
            <a:ext cx="418011" cy="418011"/>
            <a:chOff x="4297680" y="2312125"/>
            <a:chExt cx="418011" cy="418011"/>
          </a:xfrm>
          <a:solidFill>
            <a:srgbClr val="08808E"/>
          </a:solidFill>
        </p:grpSpPr>
        <p:sp>
          <p:nvSpPr>
            <p:cNvPr id="40" name="Ορθογώνιο 39">
              <a:extLst>
                <a:ext uri="{FF2B5EF4-FFF2-40B4-BE49-F238E27FC236}">
                  <a16:creationId xmlns:a16="http://schemas.microsoft.com/office/drawing/2014/main" id="{B296A513-E7B2-5C9F-90DE-F24BFC8E8844}"/>
                </a:ext>
              </a:extLst>
            </p:cNvPr>
            <p:cNvSpPr/>
            <p:nvPr/>
          </p:nvSpPr>
          <p:spPr>
            <a:xfrm>
              <a:off x="4297680" y="2481943"/>
              <a:ext cx="418011" cy="78377"/>
            </a:xfrm>
            <a:prstGeom prst="rect">
              <a:avLst/>
            </a:prstGeom>
            <a:grpFill/>
            <a:ln>
              <a:solidFill>
                <a:srgbClr val="088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ρθογώνιο 40">
              <a:extLst>
                <a:ext uri="{FF2B5EF4-FFF2-40B4-BE49-F238E27FC236}">
                  <a16:creationId xmlns:a16="http://schemas.microsoft.com/office/drawing/2014/main" id="{6A64DBC7-6617-6429-7CA4-6086E9EB9A61}"/>
                </a:ext>
              </a:extLst>
            </p:cNvPr>
            <p:cNvSpPr/>
            <p:nvPr/>
          </p:nvSpPr>
          <p:spPr>
            <a:xfrm rot="5400000">
              <a:off x="4306388" y="2481942"/>
              <a:ext cx="418011" cy="78377"/>
            </a:xfrm>
            <a:prstGeom prst="rect">
              <a:avLst/>
            </a:prstGeom>
            <a:grpFill/>
            <a:ln>
              <a:solidFill>
                <a:srgbClr val="088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469920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D00DF3-0640-A7EF-DE89-76E2561F9C3B}"/>
              </a:ext>
            </a:extLst>
          </p:cNvPr>
          <p:cNvSpPr txBox="1"/>
          <p:nvPr/>
        </p:nvSpPr>
        <p:spPr>
          <a:xfrm>
            <a:off x="3866605" y="313376"/>
            <a:ext cx="6557555" cy="523220"/>
          </a:xfrm>
          <a:prstGeom prst="rect">
            <a:avLst/>
          </a:prstGeom>
          <a:noFill/>
        </p:spPr>
        <p:txBody>
          <a:bodyPr wrap="square" rtlCol="0">
            <a:spAutoFit/>
          </a:bodyPr>
          <a:lstStyle/>
          <a:p>
            <a:r>
              <a:rPr lang="en-US" sz="2800" b="1" u="sng" dirty="0">
                <a:solidFill>
                  <a:schemeClr val="bg1"/>
                </a:solidFill>
                <a:latin typeface="Book Antiqua" panose="02040602050305030304" pitchFamily="18" charset="0"/>
              </a:rPr>
              <a:t>Results of Climate Change</a:t>
            </a:r>
            <a:endParaRPr lang="el-GR" sz="2800" b="1" u="sng" dirty="0">
              <a:solidFill>
                <a:schemeClr val="bg1"/>
              </a:solidFill>
              <a:latin typeface="Book Antiqua" panose="02040602050305030304" pitchFamily="18" charset="0"/>
            </a:endParaRPr>
          </a:p>
        </p:txBody>
      </p:sp>
      <p:sp>
        <p:nvSpPr>
          <p:cNvPr id="13" name="Ορθογώνιο 12">
            <a:hlinkClick r:id="rId4" action="ppaction://hlinksldjump"/>
            <a:extLst>
              <a:ext uri="{FF2B5EF4-FFF2-40B4-BE49-F238E27FC236}">
                <a16:creationId xmlns:a16="http://schemas.microsoft.com/office/drawing/2014/main" id="{63A1548B-6804-01D3-4AD6-51B2C711D158}"/>
              </a:ext>
            </a:extLst>
          </p:cNvPr>
          <p:cNvSpPr/>
          <p:nvPr/>
        </p:nvSpPr>
        <p:spPr>
          <a:xfrm>
            <a:off x="3956510" y="2536718"/>
            <a:ext cx="418011" cy="78377"/>
          </a:xfrm>
          <a:prstGeom prst="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AD31F8D8-A605-599F-18FE-D7B2A6618C58}"/>
              </a:ext>
            </a:extLst>
          </p:cNvPr>
          <p:cNvSpPr txBox="1"/>
          <p:nvPr/>
        </p:nvSpPr>
        <p:spPr>
          <a:xfrm>
            <a:off x="1459231" y="1159236"/>
            <a:ext cx="5419809" cy="523220"/>
          </a:xfrm>
          <a:prstGeom prst="rect">
            <a:avLst/>
          </a:prstGeom>
          <a:noFill/>
        </p:spPr>
        <p:txBody>
          <a:bodyPr wrap="square" rtlCol="0">
            <a:spAutoFit/>
          </a:bodyPr>
          <a:lstStyle/>
          <a:p>
            <a:r>
              <a:rPr lang="en-US" sz="2800" b="1" dirty="0">
                <a:solidFill>
                  <a:srgbClr val="FFC000"/>
                </a:solidFill>
                <a:latin typeface="Book Antiqua" panose="02040602050305030304" pitchFamily="18" charset="0"/>
              </a:rPr>
              <a:t>CARBON DIOXIDE</a:t>
            </a:r>
            <a:endParaRPr lang="el-GR" sz="2800" b="1" dirty="0">
              <a:solidFill>
                <a:srgbClr val="FFC000"/>
              </a:solidFill>
              <a:latin typeface="Book Antiqua" panose="02040602050305030304" pitchFamily="18" charset="0"/>
            </a:endParaRPr>
          </a:p>
        </p:txBody>
      </p:sp>
      <p:sp>
        <p:nvSpPr>
          <p:cNvPr id="6" name="Βέλος: Κάτω 5">
            <a:extLst>
              <a:ext uri="{FF2B5EF4-FFF2-40B4-BE49-F238E27FC236}">
                <a16:creationId xmlns:a16="http://schemas.microsoft.com/office/drawing/2014/main" id="{8E88A219-2AC4-15D6-C72D-053D239B7A42}"/>
              </a:ext>
            </a:extLst>
          </p:cNvPr>
          <p:cNvSpPr/>
          <p:nvPr/>
        </p:nvSpPr>
        <p:spPr>
          <a:xfrm rot="10800000">
            <a:off x="1899962" y="2189336"/>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F8E46EC1-9A89-A35B-7654-6D0603BED433}"/>
              </a:ext>
            </a:extLst>
          </p:cNvPr>
          <p:cNvSpPr txBox="1"/>
          <p:nvPr/>
        </p:nvSpPr>
        <p:spPr>
          <a:xfrm>
            <a:off x="2602326" y="2035156"/>
            <a:ext cx="1384665" cy="1384995"/>
          </a:xfrm>
          <a:prstGeom prst="rect">
            <a:avLst/>
          </a:prstGeom>
          <a:noFill/>
        </p:spPr>
        <p:txBody>
          <a:bodyPr wrap="square" rtlCol="0">
            <a:spAutoFit/>
          </a:bodyPr>
          <a:lstStyle/>
          <a:p>
            <a:r>
              <a:rPr lang="en-US" sz="4400" b="1" i="1" dirty="0">
                <a:solidFill>
                  <a:schemeClr val="bg1"/>
                </a:solidFill>
                <a:latin typeface="Book Antiqua" panose="02040602050305030304" pitchFamily="18" charset="0"/>
              </a:rPr>
              <a:t>419 </a:t>
            </a:r>
            <a:r>
              <a:rPr lang="en-US" sz="2000" b="1" i="1" dirty="0">
                <a:solidFill>
                  <a:schemeClr val="bg1"/>
                </a:solidFill>
                <a:latin typeface="Book Antiqua" panose="02040602050305030304" pitchFamily="18" charset="0"/>
              </a:rPr>
              <a:t>parts per million</a:t>
            </a:r>
            <a:endParaRPr lang="el-GR" sz="2000" b="1" i="1" dirty="0">
              <a:solidFill>
                <a:schemeClr val="bg1"/>
              </a:solidFill>
              <a:latin typeface="Book Antiqua" panose="02040602050305030304" pitchFamily="18" charset="0"/>
            </a:endParaRPr>
          </a:p>
        </p:txBody>
      </p:sp>
      <p:cxnSp>
        <p:nvCxnSpPr>
          <p:cNvPr id="10" name="Ευθεία γραμμή σύνδεσης 9">
            <a:extLst>
              <a:ext uri="{FF2B5EF4-FFF2-40B4-BE49-F238E27FC236}">
                <a16:creationId xmlns:a16="http://schemas.microsoft.com/office/drawing/2014/main" id="{519ED622-EF22-5A4E-DEE9-68F69A21FAF2}"/>
              </a:ext>
            </a:extLst>
          </p:cNvPr>
          <p:cNvCxnSpPr>
            <a:cxnSpLocks/>
          </p:cNvCxnSpPr>
          <p:nvPr/>
        </p:nvCxnSpPr>
        <p:spPr>
          <a:xfrm>
            <a:off x="1599621" y="1174266"/>
            <a:ext cx="3239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Ορθογώνιο 13">
            <a:hlinkClick r:id="rId4" action="ppaction://hlinksldjump"/>
            <a:extLst>
              <a:ext uri="{FF2B5EF4-FFF2-40B4-BE49-F238E27FC236}">
                <a16:creationId xmlns:a16="http://schemas.microsoft.com/office/drawing/2014/main" id="{5A0DF0D4-54F1-25EE-F28D-62EDD3F451A4}"/>
              </a:ext>
            </a:extLst>
          </p:cNvPr>
          <p:cNvSpPr/>
          <p:nvPr/>
        </p:nvSpPr>
        <p:spPr>
          <a:xfrm rot="5400000">
            <a:off x="3965218" y="2536717"/>
            <a:ext cx="418011" cy="78377"/>
          </a:xfrm>
          <a:prstGeom prst="rect">
            <a:avLst/>
          </a:prstGeom>
          <a:solidFill>
            <a:srgbClr val="FFC000"/>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TextBox 16">
            <a:extLst>
              <a:ext uri="{FF2B5EF4-FFF2-40B4-BE49-F238E27FC236}">
                <a16:creationId xmlns:a16="http://schemas.microsoft.com/office/drawing/2014/main" id="{B62A3B1A-9988-C39D-CA42-14968BA736D6}"/>
              </a:ext>
            </a:extLst>
          </p:cNvPr>
          <p:cNvSpPr txBox="1"/>
          <p:nvPr/>
        </p:nvSpPr>
        <p:spPr>
          <a:xfrm>
            <a:off x="6879040" y="1174266"/>
            <a:ext cx="5050689" cy="523220"/>
          </a:xfrm>
          <a:prstGeom prst="rect">
            <a:avLst/>
          </a:prstGeom>
          <a:noFill/>
        </p:spPr>
        <p:txBody>
          <a:bodyPr wrap="square" rtlCol="0">
            <a:spAutoFit/>
          </a:bodyPr>
          <a:lstStyle/>
          <a:p>
            <a:r>
              <a:rPr lang="en-US" sz="2800" b="1" dirty="0">
                <a:solidFill>
                  <a:srgbClr val="FF6600"/>
                </a:solidFill>
                <a:latin typeface="Book Antiqua" panose="02040602050305030304" pitchFamily="18" charset="0"/>
              </a:rPr>
              <a:t>GLOBAL TEMPERATURE</a:t>
            </a:r>
            <a:endParaRPr lang="el-GR" sz="2800" b="1" dirty="0">
              <a:solidFill>
                <a:srgbClr val="FF6600"/>
              </a:solidFill>
              <a:latin typeface="Book Antiqua" panose="02040602050305030304" pitchFamily="18" charset="0"/>
            </a:endParaRPr>
          </a:p>
        </p:txBody>
      </p:sp>
      <p:sp>
        <p:nvSpPr>
          <p:cNvPr id="18" name="Βέλος: Κάτω 17">
            <a:extLst>
              <a:ext uri="{FF2B5EF4-FFF2-40B4-BE49-F238E27FC236}">
                <a16:creationId xmlns:a16="http://schemas.microsoft.com/office/drawing/2014/main" id="{F03508ED-0378-069F-5CEF-CD2F85F2946E}"/>
              </a:ext>
            </a:extLst>
          </p:cNvPr>
          <p:cNvSpPr/>
          <p:nvPr/>
        </p:nvSpPr>
        <p:spPr>
          <a:xfrm rot="10800000">
            <a:off x="7717061" y="2271106"/>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TextBox 18">
            <a:extLst>
              <a:ext uri="{FF2B5EF4-FFF2-40B4-BE49-F238E27FC236}">
                <a16:creationId xmlns:a16="http://schemas.microsoft.com/office/drawing/2014/main" id="{A1B14222-8862-7026-6BF6-131691144F42}"/>
              </a:ext>
            </a:extLst>
          </p:cNvPr>
          <p:cNvSpPr txBox="1"/>
          <p:nvPr/>
        </p:nvSpPr>
        <p:spPr>
          <a:xfrm>
            <a:off x="8509250" y="2035156"/>
            <a:ext cx="1469983"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1.01</a:t>
            </a:r>
          </a:p>
          <a:p>
            <a:r>
              <a:rPr lang="de-DE" sz="2000" b="1" i="1" dirty="0">
                <a:solidFill>
                  <a:schemeClr val="bg1"/>
                </a:solidFill>
                <a:latin typeface="Book Antiqua" panose="02040602050305030304" pitchFamily="18" charset="0"/>
              </a:rPr>
              <a:t>°C since 1880</a:t>
            </a:r>
            <a:endParaRPr lang="el-GR" sz="2000" b="1" i="1" dirty="0">
              <a:solidFill>
                <a:schemeClr val="bg1"/>
              </a:solidFill>
              <a:latin typeface="Book Antiqua" panose="02040602050305030304" pitchFamily="18" charset="0"/>
            </a:endParaRPr>
          </a:p>
        </p:txBody>
      </p:sp>
      <p:sp>
        <p:nvSpPr>
          <p:cNvPr id="21" name="Ορθογώνιο 20">
            <a:hlinkClick r:id="rId5" action="ppaction://hlinksldjump"/>
            <a:extLst>
              <a:ext uri="{FF2B5EF4-FFF2-40B4-BE49-F238E27FC236}">
                <a16:creationId xmlns:a16="http://schemas.microsoft.com/office/drawing/2014/main" id="{FC035484-5251-146A-BF3D-BDC29A8E34CA}"/>
              </a:ext>
            </a:extLst>
          </p:cNvPr>
          <p:cNvSpPr/>
          <p:nvPr/>
        </p:nvSpPr>
        <p:spPr>
          <a:xfrm>
            <a:off x="10047752" y="2567506"/>
            <a:ext cx="418011" cy="783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Ορθογώνιο 21">
            <a:hlinkClick r:id="rId5" action="ppaction://hlinksldjump"/>
            <a:extLst>
              <a:ext uri="{FF2B5EF4-FFF2-40B4-BE49-F238E27FC236}">
                <a16:creationId xmlns:a16="http://schemas.microsoft.com/office/drawing/2014/main" id="{639F7D25-28B5-0519-F004-04CAD11421DA}"/>
              </a:ext>
            </a:extLst>
          </p:cNvPr>
          <p:cNvSpPr/>
          <p:nvPr/>
        </p:nvSpPr>
        <p:spPr>
          <a:xfrm rot="5400000">
            <a:off x="10056460" y="2567505"/>
            <a:ext cx="418011" cy="78377"/>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3" name="Ευθεία γραμμή σύνδεσης 22">
            <a:extLst>
              <a:ext uri="{FF2B5EF4-FFF2-40B4-BE49-F238E27FC236}">
                <a16:creationId xmlns:a16="http://schemas.microsoft.com/office/drawing/2014/main" id="{944CE62C-185E-3B3F-C5C2-3682D309E093}"/>
              </a:ext>
            </a:extLst>
          </p:cNvPr>
          <p:cNvCxnSpPr>
            <a:cxnSpLocks/>
          </p:cNvCxnSpPr>
          <p:nvPr/>
        </p:nvCxnSpPr>
        <p:spPr>
          <a:xfrm>
            <a:off x="7025876" y="1174266"/>
            <a:ext cx="42765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Ευθεία γραμμή σύνδεσης 24">
            <a:extLst>
              <a:ext uri="{FF2B5EF4-FFF2-40B4-BE49-F238E27FC236}">
                <a16:creationId xmlns:a16="http://schemas.microsoft.com/office/drawing/2014/main" id="{CA715257-E272-0C1B-E9A6-1DAE0AA3C9D8}"/>
              </a:ext>
            </a:extLst>
          </p:cNvPr>
          <p:cNvCxnSpPr>
            <a:cxnSpLocks/>
          </p:cNvCxnSpPr>
          <p:nvPr/>
        </p:nvCxnSpPr>
        <p:spPr>
          <a:xfrm>
            <a:off x="1599621" y="3963540"/>
            <a:ext cx="32395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DC75E24-1522-4249-E3ED-D41E82A13509}"/>
              </a:ext>
            </a:extLst>
          </p:cNvPr>
          <p:cNvSpPr txBox="1"/>
          <p:nvPr/>
        </p:nvSpPr>
        <p:spPr>
          <a:xfrm>
            <a:off x="2030726" y="4104595"/>
            <a:ext cx="3423684" cy="584775"/>
          </a:xfrm>
          <a:prstGeom prst="rect">
            <a:avLst/>
          </a:prstGeom>
          <a:noFill/>
        </p:spPr>
        <p:txBody>
          <a:bodyPr wrap="square" rtlCol="0">
            <a:spAutoFit/>
          </a:bodyPr>
          <a:lstStyle/>
          <a:p>
            <a:r>
              <a:rPr lang="en-US" sz="3200" b="1" dirty="0">
                <a:solidFill>
                  <a:srgbClr val="B0DFE2"/>
                </a:solidFill>
                <a:latin typeface="Book Antiqua" panose="02040602050305030304" pitchFamily="18" charset="0"/>
              </a:rPr>
              <a:t>SEA LEVEL</a:t>
            </a:r>
            <a:endParaRPr lang="el-GR" sz="3200" b="1" dirty="0">
              <a:solidFill>
                <a:srgbClr val="B0DFE2"/>
              </a:solidFill>
              <a:latin typeface="Book Antiqua" panose="02040602050305030304" pitchFamily="18" charset="0"/>
            </a:endParaRPr>
          </a:p>
        </p:txBody>
      </p:sp>
      <p:sp>
        <p:nvSpPr>
          <p:cNvPr id="27" name="Βέλος: Κάτω 26">
            <a:extLst>
              <a:ext uri="{FF2B5EF4-FFF2-40B4-BE49-F238E27FC236}">
                <a16:creationId xmlns:a16="http://schemas.microsoft.com/office/drawing/2014/main" id="{89F1BA7D-B960-8260-21F9-EFA055A9E73F}"/>
              </a:ext>
            </a:extLst>
          </p:cNvPr>
          <p:cNvSpPr/>
          <p:nvPr/>
        </p:nvSpPr>
        <p:spPr>
          <a:xfrm rot="10800000">
            <a:off x="1890391" y="5068023"/>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TextBox 27">
            <a:extLst>
              <a:ext uri="{FF2B5EF4-FFF2-40B4-BE49-F238E27FC236}">
                <a16:creationId xmlns:a16="http://schemas.microsoft.com/office/drawing/2014/main" id="{9E3C7C14-9DC3-C73E-6D20-48F5215F7E8F}"/>
              </a:ext>
            </a:extLst>
          </p:cNvPr>
          <p:cNvSpPr txBox="1"/>
          <p:nvPr/>
        </p:nvSpPr>
        <p:spPr>
          <a:xfrm>
            <a:off x="2602326" y="4991236"/>
            <a:ext cx="2073349"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4 </a:t>
            </a:r>
          </a:p>
          <a:p>
            <a:r>
              <a:rPr lang="en-US" sz="2000" b="1" dirty="0">
                <a:solidFill>
                  <a:schemeClr val="bg1"/>
                </a:solidFill>
                <a:latin typeface="Book Antiqua" panose="02040602050305030304" pitchFamily="18" charset="0"/>
              </a:rPr>
              <a:t>Inches since January 1993</a:t>
            </a:r>
            <a:endParaRPr lang="el-GR" sz="2000" b="1" dirty="0">
              <a:solidFill>
                <a:schemeClr val="bg1"/>
              </a:solidFill>
              <a:latin typeface="Book Antiqua" panose="02040602050305030304" pitchFamily="18" charset="0"/>
            </a:endParaRPr>
          </a:p>
        </p:txBody>
      </p:sp>
      <p:sp>
        <p:nvSpPr>
          <p:cNvPr id="30" name="Ορθογώνιο 29">
            <a:hlinkClick r:id="rId6" action="ppaction://hlinksldjump"/>
            <a:extLst>
              <a:ext uri="{FF2B5EF4-FFF2-40B4-BE49-F238E27FC236}">
                <a16:creationId xmlns:a16="http://schemas.microsoft.com/office/drawing/2014/main" id="{3AFFC0B8-A3B0-08DE-3114-1E4DCCA135A6}"/>
              </a:ext>
            </a:extLst>
          </p:cNvPr>
          <p:cNvSpPr/>
          <p:nvPr/>
        </p:nvSpPr>
        <p:spPr>
          <a:xfrm>
            <a:off x="3986991" y="5376868"/>
            <a:ext cx="418011" cy="78377"/>
          </a:xfrm>
          <a:prstGeom prst="rect">
            <a:avLst/>
          </a:prstGeom>
          <a:solidFill>
            <a:srgbClr val="B0DFE2"/>
          </a:solidFill>
          <a:ln>
            <a:solidFill>
              <a:srgbClr val="B0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Ορθογώνιο 30">
            <a:hlinkClick r:id="rId6" action="ppaction://hlinksldjump"/>
            <a:extLst>
              <a:ext uri="{FF2B5EF4-FFF2-40B4-BE49-F238E27FC236}">
                <a16:creationId xmlns:a16="http://schemas.microsoft.com/office/drawing/2014/main" id="{02900743-636E-93AB-4245-BDC06DE9AC49}"/>
              </a:ext>
            </a:extLst>
          </p:cNvPr>
          <p:cNvSpPr/>
          <p:nvPr/>
        </p:nvSpPr>
        <p:spPr>
          <a:xfrm rot="5400000">
            <a:off x="3995699" y="5376867"/>
            <a:ext cx="418011" cy="78377"/>
          </a:xfrm>
          <a:prstGeom prst="rect">
            <a:avLst/>
          </a:prstGeom>
          <a:solidFill>
            <a:srgbClr val="B0DFE2"/>
          </a:solidFill>
          <a:ln>
            <a:solidFill>
              <a:srgbClr val="B0DF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Ευθεία γραμμή σύνδεσης 31">
            <a:extLst>
              <a:ext uri="{FF2B5EF4-FFF2-40B4-BE49-F238E27FC236}">
                <a16:creationId xmlns:a16="http://schemas.microsoft.com/office/drawing/2014/main" id="{2F45533F-8023-BE86-DDDF-E53A0452E1CA}"/>
              </a:ext>
            </a:extLst>
          </p:cNvPr>
          <p:cNvCxnSpPr>
            <a:cxnSpLocks/>
          </p:cNvCxnSpPr>
          <p:nvPr/>
        </p:nvCxnSpPr>
        <p:spPr>
          <a:xfrm>
            <a:off x="7145382" y="3963540"/>
            <a:ext cx="401788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4E9DA6D-D569-56D7-8D18-87C5C2926642}"/>
              </a:ext>
            </a:extLst>
          </p:cNvPr>
          <p:cNvSpPr txBox="1"/>
          <p:nvPr/>
        </p:nvSpPr>
        <p:spPr>
          <a:xfrm>
            <a:off x="6450309" y="4166150"/>
            <a:ext cx="7947701" cy="523220"/>
          </a:xfrm>
          <a:prstGeom prst="rect">
            <a:avLst/>
          </a:prstGeom>
          <a:noFill/>
        </p:spPr>
        <p:txBody>
          <a:bodyPr wrap="square" rtlCol="0">
            <a:spAutoFit/>
          </a:bodyPr>
          <a:lstStyle/>
          <a:p>
            <a:r>
              <a:rPr lang="en-US" sz="2800" b="1" dirty="0">
                <a:solidFill>
                  <a:schemeClr val="accent1">
                    <a:lumMod val="60000"/>
                    <a:lumOff val="40000"/>
                  </a:schemeClr>
                </a:solidFill>
                <a:latin typeface="Book Antiqua" panose="02040602050305030304" pitchFamily="18" charset="0"/>
              </a:rPr>
              <a:t>ARCTIC SEA ICE MIN. EXTENT</a:t>
            </a:r>
            <a:endParaRPr lang="el-GR" sz="2800" b="1" dirty="0">
              <a:solidFill>
                <a:schemeClr val="accent1">
                  <a:lumMod val="60000"/>
                  <a:lumOff val="40000"/>
                </a:schemeClr>
              </a:solidFill>
              <a:latin typeface="Book Antiqua" panose="02040602050305030304" pitchFamily="18" charset="0"/>
            </a:endParaRPr>
          </a:p>
        </p:txBody>
      </p:sp>
      <p:sp>
        <p:nvSpPr>
          <p:cNvPr id="37" name="Βέλος: Κάτω 36">
            <a:extLst>
              <a:ext uri="{FF2B5EF4-FFF2-40B4-BE49-F238E27FC236}">
                <a16:creationId xmlns:a16="http://schemas.microsoft.com/office/drawing/2014/main" id="{0B76410D-D85A-300C-69BC-967B619EF6DC}"/>
              </a:ext>
            </a:extLst>
          </p:cNvPr>
          <p:cNvSpPr/>
          <p:nvPr/>
        </p:nvSpPr>
        <p:spPr>
          <a:xfrm>
            <a:off x="7717061" y="5227186"/>
            <a:ext cx="261529" cy="913094"/>
          </a:xfrm>
          <a:prstGeom prst="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TextBox 37">
            <a:extLst>
              <a:ext uri="{FF2B5EF4-FFF2-40B4-BE49-F238E27FC236}">
                <a16:creationId xmlns:a16="http://schemas.microsoft.com/office/drawing/2014/main" id="{7484FC83-40C0-8046-B770-AD21FBC379FC}"/>
              </a:ext>
            </a:extLst>
          </p:cNvPr>
          <p:cNvSpPr txBox="1"/>
          <p:nvPr/>
        </p:nvSpPr>
        <p:spPr>
          <a:xfrm>
            <a:off x="8509250" y="5108479"/>
            <a:ext cx="2785730" cy="1384995"/>
          </a:xfrm>
          <a:prstGeom prst="rect">
            <a:avLst/>
          </a:prstGeom>
          <a:noFill/>
        </p:spPr>
        <p:txBody>
          <a:bodyPr wrap="square" rtlCol="0">
            <a:spAutoFit/>
          </a:bodyPr>
          <a:lstStyle/>
          <a:p>
            <a:r>
              <a:rPr lang="en-US" sz="4400" dirty="0">
                <a:solidFill>
                  <a:schemeClr val="bg1"/>
                </a:solidFill>
                <a:latin typeface="Book Antiqua" panose="02040602050305030304" pitchFamily="18" charset="0"/>
              </a:rPr>
              <a:t>12.6</a:t>
            </a:r>
          </a:p>
          <a:p>
            <a:r>
              <a:rPr lang="en-US" sz="2000" dirty="0">
                <a:solidFill>
                  <a:schemeClr val="bg1"/>
                </a:solidFill>
                <a:latin typeface="Book Antiqua" panose="02040602050305030304" pitchFamily="18" charset="0"/>
              </a:rPr>
              <a:t>Percent per decade since 1979</a:t>
            </a:r>
            <a:endParaRPr lang="el-GR" sz="2000" dirty="0">
              <a:solidFill>
                <a:schemeClr val="bg1"/>
              </a:solidFill>
              <a:latin typeface="Book Antiqua" panose="02040602050305030304" pitchFamily="18" charset="0"/>
            </a:endParaRPr>
          </a:p>
        </p:txBody>
      </p:sp>
      <p:sp>
        <p:nvSpPr>
          <p:cNvPr id="40" name="Ορθογώνιο 39">
            <a:hlinkClick r:id="rId7" action="ppaction://hlinksldjump"/>
            <a:extLst>
              <a:ext uri="{FF2B5EF4-FFF2-40B4-BE49-F238E27FC236}">
                <a16:creationId xmlns:a16="http://schemas.microsoft.com/office/drawing/2014/main" id="{B296A513-E7B2-5C9F-90DE-F24BFC8E8844}"/>
              </a:ext>
            </a:extLst>
          </p:cNvPr>
          <p:cNvSpPr/>
          <p:nvPr/>
        </p:nvSpPr>
        <p:spPr>
          <a:xfrm>
            <a:off x="10226277" y="5451016"/>
            <a:ext cx="418011" cy="78377"/>
          </a:xfrm>
          <a:prstGeom prst="rect">
            <a:avLst/>
          </a:prstGeom>
          <a:solidFill>
            <a:srgbClr val="08808E"/>
          </a:solidFill>
          <a:ln>
            <a:solidFill>
              <a:srgbClr val="088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Ορθογώνιο 40">
            <a:hlinkClick r:id="rId7" action="ppaction://hlinksldjump"/>
            <a:extLst>
              <a:ext uri="{FF2B5EF4-FFF2-40B4-BE49-F238E27FC236}">
                <a16:creationId xmlns:a16="http://schemas.microsoft.com/office/drawing/2014/main" id="{6A64DBC7-6617-6429-7CA4-6086E9EB9A61}"/>
              </a:ext>
            </a:extLst>
          </p:cNvPr>
          <p:cNvSpPr/>
          <p:nvPr/>
        </p:nvSpPr>
        <p:spPr>
          <a:xfrm rot="5400000">
            <a:off x="10234985" y="5451015"/>
            <a:ext cx="418011" cy="78377"/>
          </a:xfrm>
          <a:prstGeom prst="rect">
            <a:avLst/>
          </a:prstGeom>
          <a:solidFill>
            <a:srgbClr val="08808E"/>
          </a:solidFill>
          <a:ln>
            <a:solidFill>
              <a:srgbClr val="088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677684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F70C-9970-79F1-B0BE-F8B3BCBBF931}"/>
              </a:ext>
            </a:extLst>
          </p:cNvPr>
          <p:cNvSpPr txBox="1"/>
          <p:nvPr/>
        </p:nvSpPr>
        <p:spPr>
          <a:xfrm>
            <a:off x="4337540" y="433755"/>
            <a:ext cx="4853353" cy="584775"/>
          </a:xfrm>
          <a:prstGeom prst="rect">
            <a:avLst/>
          </a:prstGeom>
          <a:noFill/>
        </p:spPr>
        <p:txBody>
          <a:bodyPr wrap="square" rtlCol="0">
            <a:spAutoFit/>
          </a:bodyPr>
          <a:lstStyle/>
          <a:p>
            <a:r>
              <a:rPr lang="en-US" sz="3200" b="1" u="sng" dirty="0">
                <a:solidFill>
                  <a:srgbClr val="FFCC66"/>
                </a:solidFill>
                <a:latin typeface="Book Antiqua" panose="02040602050305030304" pitchFamily="18" charset="0"/>
              </a:rPr>
              <a:t>CARBON DIOXIDE</a:t>
            </a:r>
            <a:endParaRPr lang="el-GR" sz="3200" b="1" u="sng" dirty="0">
              <a:solidFill>
                <a:srgbClr val="FFCC66"/>
              </a:solidFill>
              <a:latin typeface="Book Antiqua" panose="02040602050305030304" pitchFamily="18" charset="0"/>
            </a:endParaRPr>
          </a:p>
        </p:txBody>
      </p:sp>
      <p:sp>
        <p:nvSpPr>
          <p:cNvPr id="3" name="TextBox 2">
            <a:extLst>
              <a:ext uri="{FF2B5EF4-FFF2-40B4-BE49-F238E27FC236}">
                <a16:creationId xmlns:a16="http://schemas.microsoft.com/office/drawing/2014/main" id="{327EA7C2-972C-AAA6-C7C2-7689D88FF552}"/>
              </a:ext>
            </a:extLst>
          </p:cNvPr>
          <p:cNvSpPr txBox="1"/>
          <p:nvPr/>
        </p:nvSpPr>
        <p:spPr>
          <a:xfrm>
            <a:off x="-4220726" y="1285648"/>
            <a:ext cx="3915508" cy="4708981"/>
          </a:xfrm>
          <a:prstGeom prst="rect">
            <a:avLst/>
          </a:prstGeom>
          <a:noFill/>
        </p:spPr>
        <p:txBody>
          <a:bodyPr wrap="square" rtlCol="0">
            <a:spAutoFit/>
          </a:bodyPr>
          <a:lstStyle/>
          <a:p>
            <a:pPr algn="ctr"/>
            <a:r>
              <a:rPr lang="en-US" sz="2000" b="1" i="0" dirty="0">
                <a:solidFill>
                  <a:schemeClr val="bg1"/>
                </a:solidFill>
                <a:effectLst/>
                <a:latin typeface="Book Antiqua" panose="02040602050305030304" pitchFamily="18" charset="0"/>
              </a:rPr>
              <a:t>Carbon dioxide (</a:t>
            </a:r>
            <a:r>
              <a:rPr lang="en-US" sz="2000" b="1" i="1" dirty="0">
                <a:solidFill>
                  <a:schemeClr val="bg1"/>
                </a:solidFill>
                <a:effectLst/>
                <a:latin typeface="Book Antiqua" panose="02040602050305030304" pitchFamily="18" charset="0"/>
              </a:rPr>
              <a:t>CO</a:t>
            </a:r>
            <a:r>
              <a:rPr lang="en-US" sz="2000" b="1" i="1" baseline="-25000" dirty="0">
                <a:solidFill>
                  <a:schemeClr val="bg1"/>
                </a:solidFill>
                <a:effectLst/>
                <a:latin typeface="Book Antiqua" panose="02040602050305030304" pitchFamily="18" charset="0"/>
              </a:rPr>
              <a:t>2</a:t>
            </a:r>
            <a:r>
              <a:rPr lang="en-US" sz="2000" b="1" i="0" dirty="0">
                <a:solidFill>
                  <a:schemeClr val="bg1"/>
                </a:solidFill>
                <a:effectLst/>
                <a:latin typeface="Book Antiqua" panose="02040602050305030304" pitchFamily="18" charset="0"/>
              </a:rPr>
              <a:t>) is an important heat-trapping gas, or greenhouse gas, that comes from the extraction and burning of fossil fuels . </a:t>
            </a:r>
            <a:r>
              <a:rPr lang="en-US" sz="2000" b="1" i="0" dirty="0">
                <a:solidFill>
                  <a:schemeClr val="bg1"/>
                </a:solidFill>
                <a:effectLst/>
                <a:latin typeface="Helvetica" panose="020B0604020202020204" pitchFamily="34" charset="0"/>
              </a:rPr>
              <a:t>Since the beginning of industrial times (in the 18</a:t>
            </a:r>
            <a:r>
              <a:rPr lang="en-US" sz="2000" b="1" i="0" baseline="30000" dirty="0">
                <a:solidFill>
                  <a:schemeClr val="bg1"/>
                </a:solidFill>
                <a:effectLst/>
                <a:latin typeface="Helvetica" panose="020B0604020202020204" pitchFamily="34" charset="0"/>
              </a:rPr>
              <a:t>th</a:t>
            </a:r>
            <a:r>
              <a:rPr lang="en-US" sz="2000" b="1" i="0" dirty="0">
                <a:solidFill>
                  <a:schemeClr val="bg1"/>
                </a:solidFill>
                <a:effectLst/>
                <a:latin typeface="Helvetica" panose="020B0604020202020204" pitchFamily="34" charset="0"/>
              </a:rPr>
              <a:t> century), human activities have raised atmospheric CO</a:t>
            </a:r>
            <a:r>
              <a:rPr lang="en-US" sz="2000" b="1" i="0" baseline="-25000" dirty="0">
                <a:solidFill>
                  <a:schemeClr val="bg1"/>
                </a:solidFill>
                <a:effectLst/>
                <a:latin typeface="Helvetica" panose="020B0604020202020204" pitchFamily="34" charset="0"/>
              </a:rPr>
              <a:t>2</a:t>
            </a:r>
            <a:r>
              <a:rPr lang="en-US" sz="2000" b="1" i="0" dirty="0">
                <a:solidFill>
                  <a:schemeClr val="bg1"/>
                </a:solidFill>
                <a:effectLst/>
                <a:latin typeface="Helvetica" panose="020B0604020202020204" pitchFamily="34" charset="0"/>
              </a:rPr>
              <a:t> by 50% – meaning the amount of CO</a:t>
            </a:r>
            <a:r>
              <a:rPr lang="en-US" sz="2000" b="1" i="0" baseline="-25000" dirty="0">
                <a:solidFill>
                  <a:schemeClr val="bg1"/>
                </a:solidFill>
                <a:effectLst/>
                <a:latin typeface="Helvetica" panose="020B0604020202020204" pitchFamily="34" charset="0"/>
              </a:rPr>
              <a:t>2</a:t>
            </a:r>
            <a:r>
              <a:rPr lang="en-US" sz="2000" b="1" i="0" dirty="0">
                <a:solidFill>
                  <a:schemeClr val="bg1"/>
                </a:solidFill>
                <a:effectLst/>
                <a:latin typeface="Helvetica" panose="020B0604020202020204" pitchFamily="34" charset="0"/>
              </a:rPr>
              <a:t> is now 150% of its value in 1750. This is greater than what naturally happened at the end of the last ice age 20,000 years ago.</a:t>
            </a:r>
            <a:endParaRPr lang="el-GR" sz="2000" b="1" dirty="0">
              <a:solidFill>
                <a:schemeClr val="bg1"/>
              </a:solidFill>
              <a:latin typeface="Book Antiqua" panose="02040602050305030304" pitchFamily="18" charset="0"/>
            </a:endParaRPr>
          </a:p>
        </p:txBody>
      </p:sp>
      <p:pic>
        <p:nvPicPr>
          <p:cNvPr id="9" name="Εικόνα 8">
            <a:extLst>
              <a:ext uri="{FF2B5EF4-FFF2-40B4-BE49-F238E27FC236}">
                <a16:creationId xmlns:a16="http://schemas.microsoft.com/office/drawing/2014/main" id="{1552D82A-9D4A-5F90-F6A2-6CF9C3AC0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71649" y="1018530"/>
            <a:ext cx="5012348" cy="34373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Βέλος: Αριστερό 3">
            <a:hlinkClick r:id="rId5" action="ppaction://hlinksldjump"/>
            <a:extLst>
              <a:ext uri="{FF2B5EF4-FFF2-40B4-BE49-F238E27FC236}">
                <a16:creationId xmlns:a16="http://schemas.microsoft.com/office/drawing/2014/main" id="{DD97ED11-20CB-A979-5B64-D8E5E5C3D90A}"/>
              </a:ext>
            </a:extLst>
          </p:cNvPr>
          <p:cNvSpPr/>
          <p:nvPr/>
        </p:nvSpPr>
        <p:spPr>
          <a:xfrm>
            <a:off x="-1108398" y="321583"/>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482795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625F70C-9970-79F1-B0BE-F8B3BCBBF931}"/>
              </a:ext>
            </a:extLst>
          </p:cNvPr>
          <p:cNvSpPr txBox="1"/>
          <p:nvPr/>
        </p:nvSpPr>
        <p:spPr>
          <a:xfrm>
            <a:off x="4337540" y="433755"/>
            <a:ext cx="4853353" cy="584775"/>
          </a:xfrm>
          <a:prstGeom prst="rect">
            <a:avLst/>
          </a:prstGeom>
          <a:noFill/>
        </p:spPr>
        <p:txBody>
          <a:bodyPr wrap="square" rtlCol="0">
            <a:spAutoFit/>
          </a:bodyPr>
          <a:lstStyle/>
          <a:p>
            <a:r>
              <a:rPr lang="en-US" sz="3200" b="1" u="sng" dirty="0">
                <a:solidFill>
                  <a:srgbClr val="FFCC66"/>
                </a:solidFill>
                <a:latin typeface="Book Antiqua" panose="02040602050305030304" pitchFamily="18" charset="0"/>
              </a:rPr>
              <a:t>CARBON DIOXIDE</a:t>
            </a:r>
            <a:endParaRPr lang="el-GR" sz="3200" b="1" u="sng" dirty="0">
              <a:solidFill>
                <a:srgbClr val="FFCC66"/>
              </a:solidFill>
              <a:latin typeface="Book Antiqua" panose="02040602050305030304" pitchFamily="18" charset="0"/>
            </a:endParaRPr>
          </a:p>
        </p:txBody>
      </p:sp>
      <p:sp>
        <p:nvSpPr>
          <p:cNvPr id="3" name="TextBox 2">
            <a:extLst>
              <a:ext uri="{FF2B5EF4-FFF2-40B4-BE49-F238E27FC236}">
                <a16:creationId xmlns:a16="http://schemas.microsoft.com/office/drawing/2014/main" id="{327EA7C2-972C-AAA6-C7C2-7689D88FF552}"/>
              </a:ext>
            </a:extLst>
          </p:cNvPr>
          <p:cNvSpPr txBox="1"/>
          <p:nvPr/>
        </p:nvSpPr>
        <p:spPr>
          <a:xfrm>
            <a:off x="269631" y="1252991"/>
            <a:ext cx="3915508" cy="4708981"/>
          </a:xfrm>
          <a:prstGeom prst="rect">
            <a:avLst/>
          </a:prstGeom>
          <a:noFill/>
        </p:spPr>
        <p:txBody>
          <a:bodyPr wrap="square" rtlCol="0">
            <a:spAutoFit/>
          </a:bodyPr>
          <a:lstStyle/>
          <a:p>
            <a:pPr algn="ctr"/>
            <a:r>
              <a:rPr lang="en-US" sz="2000" b="1" i="0" dirty="0">
                <a:solidFill>
                  <a:schemeClr val="bg1"/>
                </a:solidFill>
                <a:effectLst/>
                <a:latin typeface="Book Antiqua" panose="02040602050305030304" pitchFamily="18" charset="0"/>
              </a:rPr>
              <a:t>Carbon dioxide (</a:t>
            </a:r>
            <a:r>
              <a:rPr lang="en-US" sz="2000" b="1" i="1" dirty="0">
                <a:solidFill>
                  <a:schemeClr val="bg1"/>
                </a:solidFill>
                <a:effectLst/>
                <a:latin typeface="Book Antiqua" panose="02040602050305030304" pitchFamily="18" charset="0"/>
              </a:rPr>
              <a:t>CO</a:t>
            </a:r>
            <a:r>
              <a:rPr lang="en-US" sz="2000" b="1" i="1" baseline="-25000" dirty="0">
                <a:solidFill>
                  <a:schemeClr val="bg1"/>
                </a:solidFill>
                <a:effectLst/>
                <a:latin typeface="Book Antiqua" panose="02040602050305030304" pitchFamily="18" charset="0"/>
              </a:rPr>
              <a:t>2</a:t>
            </a:r>
            <a:r>
              <a:rPr lang="en-US" sz="2000" b="1" i="0" dirty="0">
                <a:solidFill>
                  <a:schemeClr val="bg1"/>
                </a:solidFill>
                <a:effectLst/>
                <a:latin typeface="Book Antiqua" panose="02040602050305030304" pitchFamily="18" charset="0"/>
              </a:rPr>
              <a:t>) is an important heat-trapping gas, or greenhouse gas, that comes from the extraction and burning of fossil fuels . </a:t>
            </a:r>
            <a:r>
              <a:rPr lang="en-US" sz="2000" b="1" i="0" dirty="0">
                <a:solidFill>
                  <a:schemeClr val="bg1"/>
                </a:solidFill>
                <a:effectLst/>
                <a:latin typeface="Helvetica" panose="020B0604020202020204" pitchFamily="34" charset="0"/>
              </a:rPr>
              <a:t>Since the beginning of industrial times (in the 18</a:t>
            </a:r>
            <a:r>
              <a:rPr lang="en-US" sz="2000" b="1" i="0" baseline="30000" dirty="0">
                <a:solidFill>
                  <a:schemeClr val="bg1"/>
                </a:solidFill>
                <a:effectLst/>
                <a:latin typeface="Helvetica" panose="020B0604020202020204" pitchFamily="34" charset="0"/>
              </a:rPr>
              <a:t>th</a:t>
            </a:r>
            <a:r>
              <a:rPr lang="en-US" sz="2000" b="1" i="0" dirty="0">
                <a:solidFill>
                  <a:schemeClr val="bg1"/>
                </a:solidFill>
                <a:effectLst/>
                <a:latin typeface="Helvetica" panose="020B0604020202020204" pitchFamily="34" charset="0"/>
              </a:rPr>
              <a:t> century), human activities have raised atmospheric CO</a:t>
            </a:r>
            <a:r>
              <a:rPr lang="en-US" sz="2000" b="1" i="0" baseline="-25000" dirty="0">
                <a:solidFill>
                  <a:schemeClr val="bg1"/>
                </a:solidFill>
                <a:effectLst/>
                <a:latin typeface="Helvetica" panose="020B0604020202020204" pitchFamily="34" charset="0"/>
              </a:rPr>
              <a:t>2</a:t>
            </a:r>
            <a:r>
              <a:rPr lang="en-US" sz="2000" b="1" i="0" dirty="0">
                <a:solidFill>
                  <a:schemeClr val="bg1"/>
                </a:solidFill>
                <a:effectLst/>
                <a:latin typeface="Helvetica" panose="020B0604020202020204" pitchFamily="34" charset="0"/>
              </a:rPr>
              <a:t> by 50% – meaning the amount of CO</a:t>
            </a:r>
            <a:r>
              <a:rPr lang="en-US" sz="2000" b="1" i="0" baseline="-25000" dirty="0">
                <a:solidFill>
                  <a:schemeClr val="bg1"/>
                </a:solidFill>
                <a:effectLst/>
                <a:latin typeface="Helvetica" panose="020B0604020202020204" pitchFamily="34" charset="0"/>
              </a:rPr>
              <a:t>2</a:t>
            </a:r>
            <a:r>
              <a:rPr lang="en-US" sz="2000" b="1" i="0" dirty="0">
                <a:solidFill>
                  <a:schemeClr val="bg1"/>
                </a:solidFill>
                <a:effectLst/>
                <a:latin typeface="Helvetica" panose="020B0604020202020204" pitchFamily="34" charset="0"/>
              </a:rPr>
              <a:t> is now 150% of its value in 1750. This is greater than what naturally happened at the end of the last ice age 20,000 years ago.</a:t>
            </a:r>
            <a:endParaRPr lang="el-GR" sz="2000" b="1" dirty="0">
              <a:solidFill>
                <a:schemeClr val="bg1"/>
              </a:solidFill>
              <a:latin typeface="Book Antiqua" panose="02040602050305030304" pitchFamily="18" charset="0"/>
            </a:endParaRPr>
          </a:p>
        </p:txBody>
      </p:sp>
      <p:pic>
        <p:nvPicPr>
          <p:cNvPr id="9" name="Εικόνα 8">
            <a:extLst>
              <a:ext uri="{FF2B5EF4-FFF2-40B4-BE49-F238E27FC236}">
                <a16:creationId xmlns:a16="http://schemas.microsoft.com/office/drawing/2014/main" id="{1552D82A-9D4A-5F90-F6A2-6CF9C3AC0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8092" y="1710348"/>
            <a:ext cx="5012348" cy="34373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Βέλος: Αριστερό 3">
            <a:hlinkClick r:id="rId5" action="ppaction://hlinksldjump"/>
            <a:extLst>
              <a:ext uri="{FF2B5EF4-FFF2-40B4-BE49-F238E27FC236}">
                <a16:creationId xmlns:a16="http://schemas.microsoft.com/office/drawing/2014/main" id="{5189FFE0-402F-E229-8591-D05D1BD35807}"/>
              </a:ext>
            </a:extLst>
          </p:cNvPr>
          <p:cNvSpPr/>
          <p:nvPr/>
        </p:nvSpPr>
        <p:spPr>
          <a:xfrm>
            <a:off x="625152" y="307502"/>
            <a:ext cx="401216" cy="224343"/>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40059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l="-6000" r="-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9D94D-27FD-D656-7ABA-6FC5438C3D55}"/>
              </a:ext>
            </a:extLst>
          </p:cNvPr>
          <p:cNvSpPr txBox="1"/>
          <p:nvPr/>
        </p:nvSpPr>
        <p:spPr>
          <a:xfrm>
            <a:off x="2512267" y="96474"/>
            <a:ext cx="6972300" cy="584775"/>
          </a:xfrm>
          <a:prstGeom prst="rect">
            <a:avLst/>
          </a:prstGeom>
          <a:noFill/>
        </p:spPr>
        <p:txBody>
          <a:bodyPr wrap="square" rtlCol="0">
            <a:spAutoFit/>
          </a:bodyPr>
          <a:lstStyle/>
          <a:p>
            <a:pPr algn="ctr"/>
            <a:r>
              <a:rPr lang="en-US" sz="3200" b="1" u="sng" dirty="0">
                <a:solidFill>
                  <a:srgbClr val="FF0000"/>
                </a:solidFill>
                <a:latin typeface="Book Antiqua" panose="02040602050305030304" pitchFamily="18" charset="0"/>
              </a:rPr>
              <a:t>GLOBAL TEMPETARURE</a:t>
            </a:r>
            <a:endParaRPr lang="el-GR" sz="3200" b="1" u="sng" dirty="0">
              <a:solidFill>
                <a:srgbClr val="FF0000"/>
              </a:solidFill>
              <a:latin typeface="Book Antiqua" panose="02040602050305030304" pitchFamily="18" charset="0"/>
            </a:endParaRPr>
          </a:p>
        </p:txBody>
      </p:sp>
      <p:pic>
        <p:nvPicPr>
          <p:cNvPr id="8" name="Εικόνα 7">
            <a:extLst>
              <a:ext uri="{FF2B5EF4-FFF2-40B4-BE49-F238E27FC236}">
                <a16:creationId xmlns:a16="http://schemas.microsoft.com/office/drawing/2014/main" id="{783E10E4-21DB-E538-ECEC-2E6C3974C21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5468999" y="2593669"/>
            <a:ext cx="3929432" cy="526470"/>
          </a:xfrm>
          <a:prstGeom prst="rect">
            <a:avLst/>
          </a:prstGeom>
        </p:spPr>
      </p:pic>
      <p:pic>
        <p:nvPicPr>
          <p:cNvPr id="10" name="Εικόνα 9">
            <a:extLst>
              <a:ext uri="{FF2B5EF4-FFF2-40B4-BE49-F238E27FC236}">
                <a16:creationId xmlns:a16="http://schemas.microsoft.com/office/drawing/2014/main" id="{E56AA835-1900-6ED3-93D1-7ED23F293A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367581" y="-301109"/>
            <a:ext cx="3929432" cy="1964716"/>
          </a:xfrm>
          <a:prstGeom prst="rect">
            <a:avLst/>
          </a:prstGeom>
        </p:spPr>
      </p:pic>
      <p:pic>
        <p:nvPicPr>
          <p:cNvPr id="12" name="Εικόνα 11">
            <a:extLst>
              <a:ext uri="{FF2B5EF4-FFF2-40B4-BE49-F238E27FC236}">
                <a16:creationId xmlns:a16="http://schemas.microsoft.com/office/drawing/2014/main" id="{597960CA-06A0-7881-96A5-ADA8AFE2BD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7593" y="388861"/>
            <a:ext cx="3929432" cy="1964716"/>
          </a:xfrm>
          <a:prstGeom prst="rect">
            <a:avLst/>
          </a:prstGeom>
        </p:spPr>
      </p:pic>
      <p:pic>
        <p:nvPicPr>
          <p:cNvPr id="13" name="Εικόνα 12">
            <a:extLst>
              <a:ext uri="{FF2B5EF4-FFF2-40B4-BE49-F238E27FC236}">
                <a16:creationId xmlns:a16="http://schemas.microsoft.com/office/drawing/2014/main" id="{8D4A1B2F-54AD-B284-A4A6-AA73ACAE924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15812424" y="2593669"/>
            <a:ext cx="3929432" cy="526470"/>
          </a:xfrm>
          <a:prstGeom prst="rect">
            <a:avLst/>
          </a:prstGeom>
        </p:spPr>
      </p:pic>
      <p:sp>
        <p:nvSpPr>
          <p:cNvPr id="14" name="TextBox 13">
            <a:extLst>
              <a:ext uri="{FF2B5EF4-FFF2-40B4-BE49-F238E27FC236}">
                <a16:creationId xmlns:a16="http://schemas.microsoft.com/office/drawing/2014/main" id="{554B3F6C-9D8B-F7FA-318B-C7128F824D71}"/>
              </a:ext>
            </a:extLst>
          </p:cNvPr>
          <p:cNvSpPr txBox="1"/>
          <p:nvPr/>
        </p:nvSpPr>
        <p:spPr>
          <a:xfrm>
            <a:off x="-6056590" y="4319758"/>
            <a:ext cx="3750905" cy="369332"/>
          </a:xfrm>
          <a:prstGeom prst="rect">
            <a:avLst/>
          </a:prstGeom>
          <a:noFill/>
        </p:spPr>
        <p:txBody>
          <a:bodyPr wrap="square" rtlCol="0">
            <a:spAutoFit/>
          </a:bodyPr>
          <a:lstStyle/>
          <a:p>
            <a:r>
              <a:rPr lang="en-US" b="1" i="1" dirty="0">
                <a:solidFill>
                  <a:schemeClr val="bg1"/>
                </a:solidFill>
                <a:latin typeface="Book Antiqua" panose="02040602050305030304" pitchFamily="18" charset="0"/>
              </a:rPr>
              <a:t>(Average Temperatures in 1884)</a:t>
            </a:r>
            <a:endParaRPr lang="el-GR" b="1" i="1" dirty="0">
              <a:solidFill>
                <a:schemeClr val="bg1"/>
              </a:solidFill>
              <a:latin typeface="Book Antiqua" panose="02040602050305030304" pitchFamily="18" charset="0"/>
            </a:endParaRPr>
          </a:p>
        </p:txBody>
      </p:sp>
      <p:sp>
        <p:nvSpPr>
          <p:cNvPr id="16" name="TextBox 15">
            <a:extLst>
              <a:ext uri="{FF2B5EF4-FFF2-40B4-BE49-F238E27FC236}">
                <a16:creationId xmlns:a16="http://schemas.microsoft.com/office/drawing/2014/main" id="{82E9879A-FC99-E233-6630-27A5588F78A3}"/>
              </a:ext>
            </a:extLst>
          </p:cNvPr>
          <p:cNvSpPr txBox="1"/>
          <p:nvPr/>
        </p:nvSpPr>
        <p:spPr>
          <a:xfrm>
            <a:off x="13024005" y="3830521"/>
            <a:ext cx="6097554" cy="369332"/>
          </a:xfrm>
          <a:prstGeom prst="rect">
            <a:avLst/>
          </a:prstGeom>
          <a:noFill/>
        </p:spPr>
        <p:txBody>
          <a:bodyPr wrap="square">
            <a:spAutoFit/>
          </a:bodyPr>
          <a:lstStyle/>
          <a:p>
            <a:r>
              <a:rPr lang="en-US" b="1" i="1" dirty="0">
                <a:solidFill>
                  <a:schemeClr val="bg1"/>
                </a:solidFill>
                <a:latin typeface="Book Antiqua" panose="02040602050305030304" pitchFamily="18" charset="0"/>
              </a:rPr>
              <a:t>(Average Temperatures in 2020)</a:t>
            </a:r>
            <a:endParaRPr lang="el-GR" b="1" i="1" dirty="0">
              <a:solidFill>
                <a:schemeClr val="bg1"/>
              </a:solidFill>
              <a:latin typeface="Book Antiqua" panose="02040602050305030304" pitchFamily="18" charset="0"/>
            </a:endParaRPr>
          </a:p>
        </p:txBody>
      </p:sp>
      <p:sp>
        <p:nvSpPr>
          <p:cNvPr id="17" name="TextBox 16">
            <a:extLst>
              <a:ext uri="{FF2B5EF4-FFF2-40B4-BE49-F238E27FC236}">
                <a16:creationId xmlns:a16="http://schemas.microsoft.com/office/drawing/2014/main" id="{6596D298-B325-576A-73D3-31CBE73F6CDC}"/>
              </a:ext>
            </a:extLst>
          </p:cNvPr>
          <p:cNvSpPr txBox="1"/>
          <p:nvPr/>
        </p:nvSpPr>
        <p:spPr>
          <a:xfrm>
            <a:off x="13378293" y="5166438"/>
            <a:ext cx="7908008" cy="1200329"/>
          </a:xfrm>
          <a:prstGeom prst="rect">
            <a:avLst/>
          </a:prstGeom>
          <a:noFill/>
        </p:spPr>
        <p:txBody>
          <a:bodyPr wrap="square" rtlCol="0">
            <a:spAutoFit/>
          </a:bodyPr>
          <a:lstStyle/>
          <a:p>
            <a:r>
              <a:rPr lang="en-US" b="1" i="0" dirty="0">
                <a:solidFill>
                  <a:srgbClr val="FFFFFF"/>
                </a:solidFill>
                <a:effectLst/>
                <a:latin typeface="Book Antiqua" panose="02040602050305030304" pitchFamily="18" charset="0"/>
              </a:rPr>
              <a:t>The animations  show the change in global surface temperatures. Dark blue shows areas cooler than average. Dark red shows areas warmer than average. The year 2020 tied with 2016 for the hottest year on record since recordkeeping began in 1880 </a:t>
            </a:r>
            <a:endParaRPr lang="el-GR" b="1" dirty="0">
              <a:latin typeface="Book Antiqua" panose="02040602050305030304" pitchFamily="18" charset="0"/>
            </a:endParaRPr>
          </a:p>
        </p:txBody>
      </p:sp>
      <p:sp>
        <p:nvSpPr>
          <p:cNvPr id="3" name="Βέλος: Αριστερό 2">
            <a:hlinkClick r:id="rId8" action="ppaction://hlinksldjump"/>
            <a:extLst>
              <a:ext uri="{FF2B5EF4-FFF2-40B4-BE49-F238E27FC236}">
                <a16:creationId xmlns:a16="http://schemas.microsoft.com/office/drawing/2014/main" id="{749A63AD-6397-1DAE-3C35-901CB7762E58}"/>
              </a:ext>
            </a:extLst>
          </p:cNvPr>
          <p:cNvSpPr/>
          <p:nvPr/>
        </p:nvSpPr>
        <p:spPr>
          <a:xfrm>
            <a:off x="-536898" y="275338"/>
            <a:ext cx="401216" cy="227045"/>
          </a:xfrm>
          <a:prstGeom prst="lef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675998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750">
        <p159:morph option="byObject"/>
      </p:transition>
    </mc:Choice>
    <mc:Fallback xmlns="">
      <p:transition spd="slow">
        <p:fade/>
      </p:transition>
    </mc:Fallback>
  </mc:AlternateContent>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TotalTime>
  <Words>986</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Book Antiqua</vt:lpstr>
      <vt:lpstr>Calibri</vt:lpstr>
      <vt:lpstr>Calibri Light</vt:lpstr>
      <vt:lpstr>Helvetica</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Dimitris Adam</dc:creator>
  <cp:lastModifiedBy>Aurel Enache</cp:lastModifiedBy>
  <cp:revision>50</cp:revision>
  <dcterms:created xsi:type="dcterms:W3CDTF">2022-11-19T09:16:15Z</dcterms:created>
  <dcterms:modified xsi:type="dcterms:W3CDTF">2024-07-24T06:32:53Z</dcterms:modified>
</cp:coreProperties>
</file>