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658FADE2-7144-4A5A-AD43-F79B197E02B5}" type="datetimeFigureOut">
              <a:rPr lang="el-GR" smtClean="0"/>
              <a:t>29/1/2023</a:t>
            </a:fld>
            <a:endParaRPr lang="el-GR" dirty="0"/>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dirty="0"/>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19B165AC-F0D7-4464-938A-6713CE2FDE41}"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58FADE2-7144-4A5A-AD43-F79B197E02B5}" type="datetimeFigureOut">
              <a:rPr lang="el-GR" smtClean="0"/>
              <a:t>29/1/2023</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658FADE2-7144-4A5A-AD43-F79B197E02B5}" type="datetimeFigureOut">
              <a:rPr lang="el-GR" smtClean="0"/>
              <a:t>29/1/2023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19B165AC-F0D7-4464-938A-6713CE2FDE41}" type="slidenum">
              <a:rPr lang="el-GR" smtClean="0"/>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dirty="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658FADE2-7144-4A5A-AD43-F79B197E02B5}" type="datetimeFigureOut">
              <a:rPr lang="el-GR" smtClean="0"/>
              <a:t>29/1/2023</a:t>
            </a:fld>
            <a:endParaRPr lang="el-GR" dirty="0"/>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dirty="0"/>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19B165AC-F0D7-4464-938A-6713CE2FDE41}" type="slidenum">
              <a:rPr lang="el-GR" smtClean="0"/>
              <a:t>‹#›</a:t>
            </a:fld>
            <a:endParaRPr lang="el-GR" dirty="0"/>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8FADE2-7144-4A5A-AD43-F79B197E02B5}" type="datetimeFigureOut">
              <a:rPr lang="el-GR" smtClean="0"/>
              <a:t>29/1/2023</a:t>
            </a:fld>
            <a:endParaRPr lang="el-GR" dirty="0"/>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dirty="0"/>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9B165AC-F0D7-4464-938A-6713CE2FDE41}"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c-crete.gr/tmp/odhgoi/flood.pdf" TargetMode="External"/><Relationship Id="rId2" Type="http://schemas.openxmlformats.org/officeDocument/2006/relationships/hyperlink" Target="https://besafenet.net/el/hazards/floods/" TargetMode="External"/><Relationship Id="rId1" Type="http://schemas.openxmlformats.org/officeDocument/2006/relationships/slideLayout" Target="../slideLayouts/slideLayout2.xml"/><Relationship Id="rId4" Type="http://schemas.openxmlformats.org/officeDocument/2006/relationships/hyperlink" Target="https://www.philenews.com/eidiseis/ellada/article/524156/-boyliaxe-i-thessaloniki-plimmyres-kai-egglobismoi-binte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9.png"/>
          <p:cNvPicPr>
            <a:picLocks noChangeAspect="1"/>
          </p:cNvPicPr>
          <p:nvPr/>
        </p:nvPicPr>
        <p:blipFill>
          <a:blip r:embed="rId2"/>
          <a:stretch>
            <a:fillRect/>
          </a:stretch>
        </p:blipFill>
        <p:spPr>
          <a:xfrm>
            <a:off x="1785918" y="0"/>
            <a:ext cx="5643602" cy="5091853"/>
          </a:xfrm>
          <a:prstGeom prst="rect">
            <a:avLst/>
          </a:prstGeom>
        </p:spPr>
      </p:pic>
      <p:sp>
        <p:nvSpPr>
          <p:cNvPr id="2" name="1 - Τίτλος"/>
          <p:cNvSpPr>
            <a:spLocks noGrp="1"/>
          </p:cNvSpPr>
          <p:nvPr>
            <p:ph type="ctrTitle"/>
          </p:nvPr>
        </p:nvSpPr>
        <p:spPr>
          <a:xfrm>
            <a:off x="214282" y="5072074"/>
            <a:ext cx="7772400" cy="1571612"/>
          </a:xfrm>
        </p:spPr>
        <p:txBody>
          <a:bodyPr>
            <a:normAutofit/>
          </a:bodyPr>
          <a:lstStyle/>
          <a:p>
            <a:pPr algn="l"/>
            <a:r>
              <a:rPr lang="en-US" sz="3200" dirty="0">
                <a:solidFill>
                  <a:schemeClr val="bg1"/>
                </a:solidFill>
                <a:latin typeface="Century Gothic" pitchFamily="34" charset="0"/>
              </a:rPr>
              <a:t>A true story, </a:t>
            </a:r>
            <a:br>
              <a:rPr lang="en-US" sz="3200" dirty="0">
                <a:solidFill>
                  <a:schemeClr val="bg1"/>
                </a:solidFill>
                <a:latin typeface="Century Gothic" pitchFamily="34" charset="0"/>
              </a:rPr>
            </a:br>
            <a:r>
              <a:rPr lang="en-US" sz="3200" dirty="0">
                <a:solidFill>
                  <a:schemeClr val="bg1"/>
                </a:solidFill>
                <a:latin typeface="Century Gothic" pitchFamily="34" charset="0"/>
              </a:rPr>
              <a:t>about extreme weather phenomena that occurred in Greece.</a:t>
            </a:r>
            <a:endParaRPr lang="el-GR" sz="3200" dirty="0">
              <a:solidFill>
                <a:schemeClr val="bg1"/>
              </a:solidFill>
              <a:latin typeface="Century Gothic" pitchFamily="34" charset="0"/>
            </a:endParaRPr>
          </a:p>
        </p:txBody>
      </p:sp>
      <p:sp>
        <p:nvSpPr>
          <p:cNvPr id="9" name="8 - TextBox"/>
          <p:cNvSpPr txBox="1"/>
          <p:nvPr/>
        </p:nvSpPr>
        <p:spPr>
          <a:xfrm>
            <a:off x="5929322" y="6211669"/>
            <a:ext cx="3857652" cy="646331"/>
          </a:xfrm>
          <a:prstGeom prst="rect">
            <a:avLst/>
          </a:prstGeom>
          <a:noFill/>
        </p:spPr>
        <p:txBody>
          <a:bodyPr wrap="square" rtlCol="0">
            <a:spAutoFit/>
          </a:bodyPr>
          <a:lstStyle/>
          <a:p>
            <a:r>
              <a:rPr lang="en-US" b="1" dirty="0">
                <a:solidFill>
                  <a:schemeClr val="bg1"/>
                </a:solidFill>
                <a:latin typeface="Century Gothic" pitchFamily="34" charset="0"/>
              </a:rPr>
              <a:t>By Marilena Papadopoulou </a:t>
            </a:r>
          </a:p>
          <a:p>
            <a:r>
              <a:rPr lang="en-US" b="1" dirty="0">
                <a:solidFill>
                  <a:schemeClr val="bg1"/>
                </a:solidFill>
                <a:latin typeface="Century Gothic" pitchFamily="34" charset="0"/>
              </a:rPr>
              <a:t>&amp; Maria Bechtsi</a:t>
            </a:r>
            <a:endParaRPr lang="el-GR" b="1" dirty="0">
              <a:solidFill>
                <a:schemeClr val="bg1"/>
              </a:solidFill>
              <a:latin typeface="Century Gothic" pitchFamily="34" charset="0"/>
            </a:endParaRPr>
          </a:p>
        </p:txBody>
      </p:sp>
    </p:spTree>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2844" y="0"/>
            <a:ext cx="8686800" cy="5733886"/>
          </a:xfrm>
        </p:spPr>
        <p:txBody>
          <a:bodyPr>
            <a:noAutofit/>
          </a:bodyPr>
          <a:lstStyle/>
          <a:p>
            <a:pPr>
              <a:buNone/>
            </a:pPr>
            <a:endParaRPr lang="el-GR" sz="1400" dirty="0"/>
          </a:p>
          <a:p>
            <a:pPr>
              <a:lnSpc>
                <a:spcPct val="170000"/>
              </a:lnSpc>
            </a:pPr>
            <a:r>
              <a:rPr lang="en-US" sz="2000" dirty="0">
                <a:latin typeface="Georgia" pitchFamily="18" charset="0"/>
              </a:rPr>
              <a:t>Major problems were caused by an intense storm and hailstorm in Thessaloniki on Thursday, May 10, 2018. Shops and roads were flooded, while areas were left without water and electricity. The roads were blocked because of traffic jams. The Fire Department received hundreds of calls for pumping water and extricating people. </a:t>
            </a:r>
          </a:p>
          <a:p>
            <a:pPr>
              <a:lnSpc>
                <a:spcPct val="170000"/>
              </a:lnSpc>
            </a:pPr>
            <a:r>
              <a:rPr lang="en-US" sz="2000" dirty="0">
                <a:latin typeface="Georgia" pitchFamily="18" charset="0"/>
              </a:rPr>
              <a:t>One of the calls was for the release of visitors to the White Tower, who due to the storm and the accumulation of water at the main entrance could not leave. Those that were trapped were students and tourists who visited the White Tower and finally got out through a ground-floor window, after firefighters had previously chainsawed its railings. </a:t>
            </a:r>
            <a:endParaRPr lang="el-GR" sz="2000" dirty="0">
              <a:latin typeface="Georgia" pitchFamily="18"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428604"/>
            <a:ext cx="8229600" cy="4525963"/>
          </a:xfrm>
        </p:spPr>
        <p:txBody>
          <a:bodyPr>
            <a:normAutofit/>
          </a:bodyPr>
          <a:lstStyle/>
          <a:p>
            <a:pPr>
              <a:lnSpc>
                <a:spcPct val="150000"/>
              </a:lnSpc>
            </a:pPr>
            <a:r>
              <a:rPr lang="en-US" sz="2000" dirty="0">
                <a:latin typeface="Georgia" pitchFamily="18" charset="0"/>
              </a:rPr>
              <a:t>One of the tourists that was trapped there, was interviewed by a Greek channel and  he confessed that when they were in there, they would get very terrified because they couldn’t hear or see what was happening outside. Based on what the tourist said, they were waiting for many hours for them to be saved but everyone remained calm and in good health.</a:t>
            </a:r>
            <a:endParaRPr lang="el-GR" sz="2000" dirty="0">
              <a:latin typeface="Georgia" pitchFamily="18" charset="0"/>
            </a:endParaRPr>
          </a:p>
          <a:p>
            <a:pPr>
              <a:lnSpc>
                <a:spcPct val="150000"/>
              </a:lnSpc>
            </a:pPr>
            <a:endParaRPr lang="el-GR" sz="2000" dirty="0">
              <a:latin typeface="Georgia" pitchFamily="18" charset="0"/>
            </a:endParaRPr>
          </a:p>
          <a:p>
            <a:pPr>
              <a:lnSpc>
                <a:spcPct val="150000"/>
              </a:lnSpc>
            </a:pPr>
            <a:endParaRPr lang="el-GR" sz="2000" dirty="0">
              <a:latin typeface="Georgia" pitchFamily="18" charset="0"/>
            </a:endParaRPr>
          </a:p>
        </p:txBody>
      </p:sp>
      <p:pic>
        <p:nvPicPr>
          <p:cNvPr id="4" name="3 - Εικόνα" descr="Πλένουν όλη τη Θεσσαλονίκη μετά τις πρωτοφανείς πλημμύρες – News.gr"/>
          <p:cNvPicPr/>
          <p:nvPr/>
        </p:nvPicPr>
        <p:blipFill>
          <a:blip r:embed="rId2" cstate="print"/>
          <a:srcRect/>
          <a:stretch>
            <a:fillRect/>
          </a:stretch>
        </p:blipFill>
        <p:spPr bwMode="auto">
          <a:xfrm>
            <a:off x="3929058" y="3071810"/>
            <a:ext cx="4714908" cy="3357586"/>
          </a:xfrm>
          <a:prstGeom prst="rect">
            <a:avLst/>
          </a:prstGeom>
          <a:noFill/>
          <a:ln w="9525">
            <a:noFill/>
            <a:miter lim="800000"/>
            <a:headEnd/>
            <a:tailEnd/>
          </a:ln>
        </p:spPr>
      </p:pic>
      <p:sp>
        <p:nvSpPr>
          <p:cNvPr id="5" name="4 - Ελλειψοειδής επεξήγηση"/>
          <p:cNvSpPr/>
          <p:nvPr/>
        </p:nvSpPr>
        <p:spPr>
          <a:xfrm>
            <a:off x="785786" y="3357562"/>
            <a:ext cx="2928958" cy="1827094"/>
          </a:xfrm>
          <a:prstGeom prst="wedgeEllipseCallout">
            <a:avLst>
              <a:gd name="adj1" fmla="val 48586"/>
              <a:gd name="adj2" fmla="val 54844"/>
            </a:avLst>
          </a:pr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Georgia" pitchFamily="18" charset="0"/>
              </a:rPr>
              <a:t>I’m good now guys!</a:t>
            </a:r>
            <a:endParaRPr lang="el-GR" sz="2000" b="1" dirty="0">
              <a:latin typeface="Georgia" pitchFamily="18" charset="0"/>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57158" y="1071546"/>
            <a:ext cx="8143900" cy="3857652"/>
          </a:xfrm>
        </p:spPr>
        <p:txBody>
          <a:bodyPr>
            <a:normAutofit/>
          </a:bodyPr>
          <a:lstStyle/>
          <a:p>
            <a:endParaRPr lang="en-US" dirty="0"/>
          </a:p>
          <a:p>
            <a:pPr>
              <a:lnSpc>
                <a:spcPct val="170000"/>
              </a:lnSpc>
            </a:pPr>
            <a:r>
              <a:rPr lang="en-US" sz="2000" dirty="0">
                <a:latin typeface="Georgia" pitchFamily="18" charset="0"/>
              </a:rPr>
              <a:t>As a natural phenomenon, floods cannot be prevented. Careless human activity is an important factor in floods, as it is a result of heavy rainfall, melting snow, etc. The pollution of the environment resulting from climate change directly affects the consequences of floods, since it increases their intensity and sometimes prevents their possible prediction. </a:t>
            </a:r>
            <a:endParaRPr lang="el-GR" sz="2000" dirty="0">
              <a:latin typeface="Georgia" pitchFamily="18" charset="0"/>
            </a:endParaRPr>
          </a:p>
        </p:txBody>
      </p:sp>
      <p:sp>
        <p:nvSpPr>
          <p:cNvPr id="3" name="2 - Τίτλος"/>
          <p:cNvSpPr>
            <a:spLocks noGrp="1"/>
          </p:cNvSpPr>
          <p:nvPr>
            <p:ph type="title"/>
          </p:nvPr>
        </p:nvSpPr>
        <p:spPr/>
        <p:txBody>
          <a:bodyPr>
            <a:normAutofit fontScale="90000"/>
          </a:bodyPr>
          <a:lstStyle/>
          <a:p>
            <a:r>
              <a:rPr lang="en-US" b="0" i="1" dirty="0">
                <a:latin typeface="Arial" pitchFamily="34" charset="0"/>
                <a:cs typeface="Arial" pitchFamily="34" charset="0"/>
              </a:rPr>
              <a:t>Now let’s talk about the causes</a:t>
            </a:r>
            <a:br>
              <a:rPr lang="en-US" b="0" i="1" dirty="0">
                <a:latin typeface="Arial" pitchFamily="34" charset="0"/>
                <a:cs typeface="Arial" pitchFamily="34" charset="0"/>
              </a:rPr>
            </a:br>
            <a:r>
              <a:rPr lang="en-US" b="0" i="1" dirty="0">
                <a:latin typeface="Arial" pitchFamily="34" charset="0"/>
                <a:cs typeface="Arial" pitchFamily="34" charset="0"/>
              </a:rPr>
              <a:t>of floods…</a:t>
            </a:r>
            <a:endParaRPr lang="el-GR" b="0" i="1" dirty="0">
              <a:latin typeface="Arial" pitchFamily="34" charset="0"/>
              <a:cs typeface="Arial" pitchFamily="34" charset="0"/>
            </a:endParaRPr>
          </a:p>
        </p:txBody>
      </p:sp>
      <p:pic>
        <p:nvPicPr>
          <p:cNvPr id="6" name="5 - Εικόνα" descr="Κακοκαιρία «εξπρές»: Πλημμύρισε το βράδυ η Θεσσαλονίκη - Ποιες περιοχές  επηρεάζονται"/>
          <p:cNvPicPr/>
          <p:nvPr/>
        </p:nvPicPr>
        <p:blipFill>
          <a:blip r:embed="rId2" cstate="print"/>
          <a:srcRect/>
          <a:stretch>
            <a:fillRect/>
          </a:stretch>
        </p:blipFill>
        <p:spPr bwMode="auto">
          <a:xfrm>
            <a:off x="4429124" y="4214818"/>
            <a:ext cx="4143404" cy="2381258"/>
          </a:xfrm>
          <a:prstGeom prst="rect">
            <a:avLst/>
          </a:prstGeom>
          <a:noFill/>
          <a:ln w="9525" cmpd="sng">
            <a:solidFill>
              <a:schemeClr val="tx1"/>
            </a:solidFill>
            <a:miter lim="800000"/>
            <a:headEnd/>
            <a:tailEnd/>
          </a:ln>
          <a:effectLst>
            <a:outerShdw blurRad="50800" dist="50800" dir="5400000" algn="ctr" rotWithShape="0">
              <a:schemeClr val="accent5">
                <a:lumMod val="50000"/>
              </a:schemeClr>
            </a:outerShdw>
          </a:effectLst>
          <a:scene3d>
            <a:camera prst="orthographicFront">
              <a:rot lat="0" lon="0" rev="0"/>
            </a:camera>
            <a:lightRig rig="threePt" dir="t"/>
          </a:scene3d>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8" presetClass="entr" presetSubtype="0" accel="5000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5"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4" dur="1000" fill="hold"/>
                                        <p:tgtEl>
                                          <p:spTgt spid="6"/>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357686" y="1071546"/>
            <a:ext cx="4429124" cy="4929222"/>
          </a:xfrm>
        </p:spPr>
        <p:txBody>
          <a:bodyPr>
            <a:noAutofit/>
          </a:bodyPr>
          <a:lstStyle/>
          <a:p>
            <a:pPr>
              <a:buNone/>
            </a:pPr>
            <a:r>
              <a:rPr lang="en-US" sz="2000" dirty="0">
                <a:latin typeface="Georgia" pitchFamily="18" charset="0"/>
              </a:rPr>
              <a:t> </a:t>
            </a:r>
          </a:p>
          <a:p>
            <a:pPr>
              <a:lnSpc>
                <a:spcPct val="150000"/>
              </a:lnSpc>
            </a:pPr>
            <a:r>
              <a:rPr lang="en-US" sz="2000" dirty="0">
                <a:latin typeface="Georgia" pitchFamily="18" charset="0"/>
              </a:rPr>
              <a:t> </a:t>
            </a:r>
            <a:r>
              <a:rPr lang="en-US" sz="1800" b="1" u="sng" dirty="0">
                <a:latin typeface="Georgia" pitchFamily="18" charset="0"/>
              </a:rPr>
              <a:t>Primary consequences include:</a:t>
            </a:r>
            <a:endParaRPr lang="en-US" sz="2000" b="1" u="sng" dirty="0">
              <a:latin typeface="Georgia" pitchFamily="18" charset="0"/>
            </a:endParaRPr>
          </a:p>
          <a:p>
            <a:pPr>
              <a:lnSpc>
                <a:spcPct val="150000"/>
              </a:lnSpc>
              <a:buNone/>
            </a:pPr>
            <a:r>
              <a:rPr lang="en-US" sz="2000" dirty="0">
                <a:latin typeface="Georgia" pitchFamily="18" charset="0"/>
              </a:rPr>
              <a:t> – damage or partial/total destruction of bridges, vehicles, buildings, houses, communication systems, drainage systems, road networks and other basic infrastructure.</a:t>
            </a:r>
          </a:p>
          <a:p>
            <a:pPr>
              <a:lnSpc>
                <a:spcPct val="150000"/>
              </a:lnSpc>
              <a:buNone/>
            </a:pPr>
            <a:r>
              <a:rPr lang="en-US" sz="2000" dirty="0">
                <a:latin typeface="Georgia" pitchFamily="18" charset="0"/>
              </a:rPr>
              <a:t> – losses: drowning of people or animals, as well as causing epidemics and diseases.</a:t>
            </a:r>
            <a:endParaRPr lang="el-GR" sz="2000" dirty="0">
              <a:latin typeface="Georgia" pitchFamily="18" charset="0"/>
            </a:endParaRPr>
          </a:p>
        </p:txBody>
      </p:sp>
      <p:sp>
        <p:nvSpPr>
          <p:cNvPr id="3" name="2 - Τίτλος"/>
          <p:cNvSpPr>
            <a:spLocks noGrp="1"/>
          </p:cNvSpPr>
          <p:nvPr>
            <p:ph type="title"/>
          </p:nvPr>
        </p:nvSpPr>
        <p:spPr/>
        <p:txBody>
          <a:bodyPr>
            <a:normAutofit fontScale="90000"/>
          </a:bodyPr>
          <a:lstStyle/>
          <a:p>
            <a:r>
              <a:rPr lang="en-US" dirty="0"/>
              <a:t>Floods usually have primary and secondary consequences :</a:t>
            </a:r>
            <a:endParaRPr lang="el-GR" dirty="0"/>
          </a:p>
        </p:txBody>
      </p:sp>
      <p:pic>
        <p:nvPicPr>
          <p:cNvPr id="4" name="3 - Εικόνα" descr="Καιρός: Πλημμύρες και χαλάζι σε Θεσσαλονίκη και Τρίκαλα | Έθνος"/>
          <p:cNvPicPr/>
          <p:nvPr/>
        </p:nvPicPr>
        <p:blipFill>
          <a:blip r:embed="rId2" cstate="print"/>
          <a:srcRect/>
          <a:stretch>
            <a:fillRect/>
          </a:stretch>
        </p:blipFill>
        <p:spPr bwMode="auto">
          <a:xfrm>
            <a:off x="571472" y="1785926"/>
            <a:ext cx="3500462" cy="3643338"/>
          </a:xfrm>
          <a:prstGeom prst="rect">
            <a:avLst/>
          </a:prstGeom>
          <a:noFill/>
          <a:ln w="9525">
            <a:noFill/>
            <a:miter lim="800000"/>
            <a:headEnd/>
            <a:tailEnd/>
          </a:ln>
          <a:effectLst>
            <a:outerShdw blurRad="50800" dist="50800" dir="5400000" algn="ctr" rotWithShape="0">
              <a:schemeClr val="accent5">
                <a:lumMod val="50000"/>
              </a:schemeClr>
            </a:outerShdw>
          </a:effectLst>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800" decel="100000"/>
                                        <p:tgtEl>
                                          <p:spTgt spid="4"/>
                                        </p:tgtEl>
                                      </p:cBhvr>
                                    </p:animEffect>
                                    <p:anim calcmode="lin" valueType="num">
                                      <p:cBhvr>
                                        <p:cTn id="14" dur="800" decel="100000" fill="hold"/>
                                        <p:tgtEl>
                                          <p:spTgt spid="4"/>
                                        </p:tgtEl>
                                        <p:attrNameLst>
                                          <p:attrName>style.rotation</p:attrName>
                                        </p:attrNameLst>
                                      </p:cBhvr>
                                      <p:tavLst>
                                        <p:tav tm="0">
                                          <p:val>
                                            <p:fltVal val="-90"/>
                                          </p:val>
                                        </p:tav>
                                        <p:tav tm="100000">
                                          <p:val>
                                            <p:fltVal val="0"/>
                                          </p:val>
                                        </p:tav>
                                      </p:tavLst>
                                    </p:anim>
                                    <p:anim calcmode="lin" valueType="num">
                                      <p:cBhvr>
                                        <p:cTn id="15" dur="800" decel="100000" fill="hold"/>
                                        <p:tgtEl>
                                          <p:spTgt spid="4"/>
                                        </p:tgtEl>
                                        <p:attrNameLst>
                                          <p:attrName>ppt_x</p:attrName>
                                        </p:attrNameLst>
                                      </p:cBhvr>
                                      <p:tavLst>
                                        <p:tav tm="0">
                                          <p:val>
                                            <p:strVal val="#ppt_x+0.4"/>
                                          </p:val>
                                        </p:tav>
                                        <p:tav tm="100000">
                                          <p:val>
                                            <p:strVal val="#ppt_x-0.05"/>
                                          </p:val>
                                        </p:tav>
                                      </p:tavLst>
                                    </p:anim>
                                    <p:anim calcmode="lin" valueType="num">
                                      <p:cBhvr>
                                        <p:cTn id="16" dur="800" decel="100000" fill="hold"/>
                                        <p:tgtEl>
                                          <p:spTgt spid="4"/>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box(in)">
                                      <p:cBhvr>
                                        <p:cTn id="23" dur="500"/>
                                        <p:tgtEl>
                                          <p:spTgt spid="2">
                                            <p:txEl>
                                              <p:pRg st="1" end="1"/>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box(in)">
                                      <p:cBhvr>
                                        <p:cTn id="26" dur="500"/>
                                        <p:tgtEl>
                                          <p:spTgt spid="2">
                                            <p:txEl>
                                              <p:pRg st="2" end="2"/>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box(in)">
                                      <p:cBhvr>
                                        <p:cTn id="2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57158" y="428604"/>
            <a:ext cx="8229600" cy="4525963"/>
          </a:xfrm>
        </p:spPr>
        <p:txBody>
          <a:bodyPr>
            <a:normAutofit fontScale="92500" lnSpcReduction="20000"/>
          </a:bodyPr>
          <a:lstStyle/>
          <a:p>
            <a:r>
              <a:rPr lang="en-US" sz="2000" b="1" u="sng" dirty="0">
                <a:latin typeface="Georgia" pitchFamily="18" charset="0"/>
              </a:rPr>
              <a:t>Secondary effects include:</a:t>
            </a:r>
          </a:p>
          <a:p>
            <a:pPr>
              <a:lnSpc>
                <a:spcPct val="150000"/>
              </a:lnSpc>
              <a:buNone/>
            </a:pPr>
            <a:r>
              <a:rPr lang="en-US" sz="2000" dirty="0">
                <a:latin typeface="Georgia" pitchFamily="18" charset="0"/>
              </a:rPr>
              <a:t>– more difficult water supply due to its contamination, resulting in a lack of clean drinking water.</a:t>
            </a:r>
          </a:p>
          <a:p>
            <a:pPr>
              <a:lnSpc>
                <a:spcPct val="150000"/>
              </a:lnSpc>
              <a:buNone/>
            </a:pPr>
            <a:r>
              <a:rPr lang="en-US" sz="2000" dirty="0">
                <a:latin typeface="Georgia" pitchFamily="18" charset="0"/>
              </a:rPr>
              <a:t>– more difficult food supply, resulting in food shortages. Entire crops can be destroyed.</a:t>
            </a:r>
          </a:p>
          <a:p>
            <a:pPr>
              <a:lnSpc>
                <a:spcPct val="150000"/>
              </a:lnSpc>
              <a:buNone/>
            </a:pPr>
            <a:r>
              <a:rPr lang="en-US" sz="2000" dirty="0">
                <a:latin typeface="Georgia" pitchFamily="18" charset="0"/>
              </a:rPr>
              <a:t>– vegetation: many species may become extinct.</a:t>
            </a:r>
          </a:p>
          <a:p>
            <a:pPr>
              <a:lnSpc>
                <a:spcPct val="150000"/>
              </a:lnSpc>
              <a:buNone/>
            </a:pPr>
            <a:r>
              <a:rPr lang="en-US" sz="2000" dirty="0">
                <a:latin typeface="Georgia" pitchFamily="18" charset="0"/>
              </a:rPr>
              <a:t>– the consequences of floods are long-lasting.</a:t>
            </a:r>
          </a:p>
          <a:p>
            <a:pPr>
              <a:lnSpc>
                <a:spcPct val="150000"/>
              </a:lnSpc>
              <a:buNone/>
            </a:pPr>
            <a:r>
              <a:rPr lang="en-US" sz="2000" dirty="0">
                <a:latin typeface="Georgia" pitchFamily="18" charset="0"/>
              </a:rPr>
              <a:t>– economic distress due to a </a:t>
            </a:r>
          </a:p>
          <a:p>
            <a:pPr>
              <a:lnSpc>
                <a:spcPct val="150000"/>
              </a:lnSpc>
              <a:buNone/>
            </a:pPr>
            <a:r>
              <a:rPr lang="en-US" sz="2000" dirty="0">
                <a:latin typeface="Georgia" pitchFamily="18" charset="0"/>
              </a:rPr>
              <a:t>temporary decrease in tourism, </a:t>
            </a:r>
          </a:p>
          <a:p>
            <a:pPr>
              <a:lnSpc>
                <a:spcPct val="150000"/>
              </a:lnSpc>
              <a:buNone/>
            </a:pPr>
            <a:r>
              <a:rPr lang="en-US" sz="2000" dirty="0">
                <a:latin typeface="Georgia" pitchFamily="18" charset="0"/>
              </a:rPr>
              <a:t>rising food prices and </a:t>
            </a:r>
          </a:p>
          <a:p>
            <a:pPr>
              <a:lnSpc>
                <a:spcPct val="150000"/>
              </a:lnSpc>
              <a:buNone/>
            </a:pPr>
            <a:r>
              <a:rPr lang="en-US" sz="2000" dirty="0">
                <a:latin typeface="Georgia" pitchFamily="18" charset="0"/>
              </a:rPr>
              <a:t>restoration costs.</a:t>
            </a:r>
            <a:endParaRPr lang="el-GR" sz="2000" dirty="0">
              <a:latin typeface="Georgia" pitchFamily="18" charset="0"/>
            </a:endParaRPr>
          </a:p>
        </p:txBody>
      </p:sp>
      <p:pic>
        <p:nvPicPr>
          <p:cNvPr id="1026" name="Picture 2" descr="https://ilia.news/wp-content/uploads/2018/11/nero-akatalilo.jpg"/>
          <p:cNvPicPr>
            <a:picLocks noChangeAspect="1" noChangeArrowheads="1"/>
          </p:cNvPicPr>
          <p:nvPr/>
        </p:nvPicPr>
        <p:blipFill>
          <a:blip r:embed="rId2"/>
          <a:srcRect/>
          <a:stretch>
            <a:fillRect/>
          </a:stretch>
        </p:blipFill>
        <p:spPr bwMode="auto">
          <a:xfrm>
            <a:off x="4071934" y="3286124"/>
            <a:ext cx="4857752" cy="3219995"/>
          </a:xfrm>
          <a:prstGeom prst="rect">
            <a:avLst/>
          </a:prstGeom>
          <a:noFill/>
          <a:effectLst>
            <a:outerShdw blurRad="50800" dist="50800" dir="5400000" algn="ctr" rotWithShape="0">
              <a:schemeClr val="accent5">
                <a:lumMod val="50000"/>
              </a:schemeClr>
            </a:outerShdw>
          </a:effectLst>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800" decel="100000"/>
                                        <p:tgtEl>
                                          <p:spTgt spid="2">
                                            <p:txEl>
                                              <p:pRg st="1" end="1"/>
                                            </p:txEl>
                                          </p:spTgt>
                                        </p:tgtEl>
                                      </p:cBhvr>
                                    </p:animEffect>
                                    <p:anim calcmode="lin" valueType="num">
                                      <p:cBhvr>
                                        <p:cTn id="16"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800" decel="100000"/>
                                        <p:tgtEl>
                                          <p:spTgt spid="2">
                                            <p:txEl>
                                              <p:pRg st="2" end="2"/>
                                            </p:txEl>
                                          </p:spTgt>
                                        </p:tgtEl>
                                      </p:cBhvr>
                                    </p:animEffect>
                                    <p:anim calcmode="lin" valueType="num">
                                      <p:cBhvr>
                                        <p:cTn id="24"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800" decel="100000"/>
                                        <p:tgtEl>
                                          <p:spTgt spid="2">
                                            <p:txEl>
                                              <p:pRg st="3" end="3"/>
                                            </p:txEl>
                                          </p:spTgt>
                                        </p:tgtEl>
                                      </p:cBhvr>
                                    </p:animEffect>
                                    <p:anim calcmode="lin" valueType="num">
                                      <p:cBhvr>
                                        <p:cTn id="32"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par>
                                <p:cTn id="37" presetID="30" presetClass="entr" presetSubtype="0" fill="hold" nodeType="with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800" decel="100000"/>
                                        <p:tgtEl>
                                          <p:spTgt spid="2">
                                            <p:txEl>
                                              <p:pRg st="4" end="4"/>
                                            </p:txEl>
                                          </p:spTgt>
                                        </p:tgtEl>
                                      </p:cBhvr>
                                    </p:animEffect>
                                    <p:anim calcmode="lin" valueType="num">
                                      <p:cBhvr>
                                        <p:cTn id="40"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41"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par>
                                <p:cTn id="45" presetID="30" presetClass="entr" presetSubtype="0" fill="hold" nodeType="with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800" decel="100000"/>
                                        <p:tgtEl>
                                          <p:spTgt spid="2">
                                            <p:txEl>
                                              <p:pRg st="5" end="5"/>
                                            </p:txEl>
                                          </p:spTgt>
                                        </p:tgtEl>
                                      </p:cBhvr>
                                    </p:animEffect>
                                    <p:anim calcmode="lin" valueType="num">
                                      <p:cBhvr>
                                        <p:cTn id="48" dur="800" decel="100000" fill="hold"/>
                                        <p:tgtEl>
                                          <p:spTgt spid="2">
                                            <p:txEl>
                                              <p:pRg st="5" end="5"/>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
                                            <p:txEl>
                                              <p:pRg st="5" end="5"/>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
                                            <p:txEl>
                                              <p:pRg st="5" end="5"/>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
                                            <p:txEl>
                                              <p:pRg st="5" end="5"/>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
                                            <p:txEl>
                                              <p:pRg st="5" end="5"/>
                                            </p:txEl>
                                          </p:spTgt>
                                        </p:tgtEl>
                                        <p:attrNameLst>
                                          <p:attrName>ppt_y</p:attrName>
                                        </p:attrNameLst>
                                      </p:cBhvr>
                                      <p:tavLst>
                                        <p:tav tm="0">
                                          <p:val>
                                            <p:strVal val="#ppt_y+0.1"/>
                                          </p:val>
                                        </p:tav>
                                        <p:tav tm="100000">
                                          <p:val>
                                            <p:strVal val="#ppt_y"/>
                                          </p:val>
                                        </p:tav>
                                      </p:tavLst>
                                    </p:anim>
                                  </p:childTnLst>
                                </p:cTn>
                              </p:par>
                              <p:par>
                                <p:cTn id="53" presetID="30" presetClass="entr" presetSubtype="0" fill="hold" nodeType="with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800" decel="100000"/>
                                        <p:tgtEl>
                                          <p:spTgt spid="2">
                                            <p:txEl>
                                              <p:pRg st="6" end="6"/>
                                            </p:txEl>
                                          </p:spTgt>
                                        </p:tgtEl>
                                      </p:cBhvr>
                                    </p:animEffect>
                                    <p:anim calcmode="lin" valueType="num">
                                      <p:cBhvr>
                                        <p:cTn id="56" dur="800" decel="100000" fill="hold"/>
                                        <p:tgtEl>
                                          <p:spTgt spid="2">
                                            <p:txEl>
                                              <p:pRg st="6" end="6"/>
                                            </p:txEl>
                                          </p:spTgt>
                                        </p:tgtEl>
                                        <p:attrNameLst>
                                          <p:attrName>style.rotation</p:attrName>
                                        </p:attrNameLst>
                                      </p:cBhvr>
                                      <p:tavLst>
                                        <p:tav tm="0">
                                          <p:val>
                                            <p:fltVal val="-90"/>
                                          </p:val>
                                        </p:tav>
                                        <p:tav tm="100000">
                                          <p:val>
                                            <p:fltVal val="0"/>
                                          </p:val>
                                        </p:tav>
                                      </p:tavLst>
                                    </p:anim>
                                    <p:anim calcmode="lin" valueType="num">
                                      <p:cBhvr>
                                        <p:cTn id="57" dur="800" decel="100000" fill="hold"/>
                                        <p:tgtEl>
                                          <p:spTgt spid="2">
                                            <p:txEl>
                                              <p:pRg st="6" end="6"/>
                                            </p:txEl>
                                          </p:spTgt>
                                        </p:tgtEl>
                                        <p:attrNameLst>
                                          <p:attrName>ppt_x</p:attrName>
                                        </p:attrNameLst>
                                      </p:cBhvr>
                                      <p:tavLst>
                                        <p:tav tm="0">
                                          <p:val>
                                            <p:strVal val="#ppt_x+0.4"/>
                                          </p:val>
                                        </p:tav>
                                        <p:tav tm="100000">
                                          <p:val>
                                            <p:strVal val="#ppt_x-0.05"/>
                                          </p:val>
                                        </p:tav>
                                      </p:tavLst>
                                    </p:anim>
                                    <p:anim calcmode="lin" valueType="num">
                                      <p:cBhvr>
                                        <p:cTn id="58" dur="800" decel="100000" fill="hold"/>
                                        <p:tgtEl>
                                          <p:spTgt spid="2">
                                            <p:txEl>
                                              <p:pRg st="6" end="6"/>
                                            </p:txEl>
                                          </p:spTgt>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2">
                                            <p:txEl>
                                              <p:pRg st="6" end="6"/>
                                            </p:txEl>
                                          </p:spTgt>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2">
                                            <p:txEl>
                                              <p:pRg st="6" end="6"/>
                                            </p:txEl>
                                          </p:spTgt>
                                        </p:tgtEl>
                                        <p:attrNameLst>
                                          <p:attrName>ppt_y</p:attrName>
                                        </p:attrNameLst>
                                      </p:cBhvr>
                                      <p:tavLst>
                                        <p:tav tm="0">
                                          <p:val>
                                            <p:strVal val="#ppt_y+0.1"/>
                                          </p:val>
                                        </p:tav>
                                        <p:tav tm="100000">
                                          <p:val>
                                            <p:strVal val="#ppt_y"/>
                                          </p:val>
                                        </p:tav>
                                      </p:tavLst>
                                    </p:anim>
                                  </p:childTnLst>
                                </p:cTn>
                              </p:par>
                              <p:par>
                                <p:cTn id="61" presetID="30" presetClass="entr" presetSubtype="0" fill="hold" nodeType="withEffect">
                                  <p:stCondLst>
                                    <p:cond delay="0"/>
                                  </p:stCondLst>
                                  <p:childTnLst>
                                    <p:set>
                                      <p:cBhvr>
                                        <p:cTn id="62" dur="1" fill="hold">
                                          <p:stCondLst>
                                            <p:cond delay="0"/>
                                          </p:stCondLst>
                                        </p:cTn>
                                        <p:tgtEl>
                                          <p:spTgt spid="2">
                                            <p:txEl>
                                              <p:pRg st="7" end="7"/>
                                            </p:txEl>
                                          </p:spTgt>
                                        </p:tgtEl>
                                        <p:attrNameLst>
                                          <p:attrName>style.visibility</p:attrName>
                                        </p:attrNameLst>
                                      </p:cBhvr>
                                      <p:to>
                                        <p:strVal val="visible"/>
                                      </p:to>
                                    </p:set>
                                    <p:animEffect transition="in" filter="fade">
                                      <p:cBhvr>
                                        <p:cTn id="63" dur="800" decel="100000"/>
                                        <p:tgtEl>
                                          <p:spTgt spid="2">
                                            <p:txEl>
                                              <p:pRg st="7" end="7"/>
                                            </p:txEl>
                                          </p:spTgt>
                                        </p:tgtEl>
                                      </p:cBhvr>
                                    </p:animEffect>
                                    <p:anim calcmode="lin" valueType="num">
                                      <p:cBhvr>
                                        <p:cTn id="64" dur="800" decel="100000" fill="hold"/>
                                        <p:tgtEl>
                                          <p:spTgt spid="2">
                                            <p:txEl>
                                              <p:pRg st="7" end="7"/>
                                            </p:txEl>
                                          </p:spTgt>
                                        </p:tgtEl>
                                        <p:attrNameLst>
                                          <p:attrName>style.rotation</p:attrName>
                                        </p:attrNameLst>
                                      </p:cBhvr>
                                      <p:tavLst>
                                        <p:tav tm="0">
                                          <p:val>
                                            <p:fltVal val="-90"/>
                                          </p:val>
                                        </p:tav>
                                        <p:tav tm="100000">
                                          <p:val>
                                            <p:fltVal val="0"/>
                                          </p:val>
                                        </p:tav>
                                      </p:tavLst>
                                    </p:anim>
                                    <p:anim calcmode="lin" valueType="num">
                                      <p:cBhvr>
                                        <p:cTn id="65" dur="800" decel="100000" fill="hold"/>
                                        <p:tgtEl>
                                          <p:spTgt spid="2">
                                            <p:txEl>
                                              <p:pRg st="7" end="7"/>
                                            </p:txEl>
                                          </p:spTgt>
                                        </p:tgtEl>
                                        <p:attrNameLst>
                                          <p:attrName>ppt_x</p:attrName>
                                        </p:attrNameLst>
                                      </p:cBhvr>
                                      <p:tavLst>
                                        <p:tav tm="0">
                                          <p:val>
                                            <p:strVal val="#ppt_x+0.4"/>
                                          </p:val>
                                        </p:tav>
                                        <p:tav tm="100000">
                                          <p:val>
                                            <p:strVal val="#ppt_x-0.05"/>
                                          </p:val>
                                        </p:tav>
                                      </p:tavLst>
                                    </p:anim>
                                    <p:anim calcmode="lin" valueType="num">
                                      <p:cBhvr>
                                        <p:cTn id="66" dur="800" decel="100000" fill="hold"/>
                                        <p:tgtEl>
                                          <p:spTgt spid="2">
                                            <p:txEl>
                                              <p:pRg st="7" end="7"/>
                                            </p:txEl>
                                          </p:spTgt>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2">
                                            <p:txEl>
                                              <p:pRg st="7" end="7"/>
                                            </p:txEl>
                                          </p:spTgt>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2">
                                            <p:txEl>
                                              <p:pRg st="7" end="7"/>
                                            </p:txEl>
                                          </p:spTgt>
                                        </p:tgtEl>
                                        <p:attrNameLst>
                                          <p:attrName>ppt_y</p:attrName>
                                        </p:attrNameLst>
                                      </p:cBhvr>
                                      <p:tavLst>
                                        <p:tav tm="0">
                                          <p:val>
                                            <p:strVal val="#ppt_y+0.1"/>
                                          </p:val>
                                        </p:tav>
                                        <p:tav tm="100000">
                                          <p:val>
                                            <p:strVal val="#ppt_y"/>
                                          </p:val>
                                        </p:tav>
                                      </p:tavLst>
                                    </p:anim>
                                  </p:childTnLst>
                                </p:cTn>
                              </p:par>
                              <p:par>
                                <p:cTn id="69" presetID="30" presetClass="entr" presetSubtype="0" fill="hold" nodeType="withEffect">
                                  <p:stCondLst>
                                    <p:cond delay="0"/>
                                  </p:stCondLst>
                                  <p:childTnLst>
                                    <p:set>
                                      <p:cBhvr>
                                        <p:cTn id="70" dur="1" fill="hold">
                                          <p:stCondLst>
                                            <p:cond delay="0"/>
                                          </p:stCondLst>
                                        </p:cTn>
                                        <p:tgtEl>
                                          <p:spTgt spid="2">
                                            <p:txEl>
                                              <p:pRg st="8" end="8"/>
                                            </p:txEl>
                                          </p:spTgt>
                                        </p:tgtEl>
                                        <p:attrNameLst>
                                          <p:attrName>style.visibility</p:attrName>
                                        </p:attrNameLst>
                                      </p:cBhvr>
                                      <p:to>
                                        <p:strVal val="visible"/>
                                      </p:to>
                                    </p:set>
                                    <p:animEffect transition="in" filter="fade">
                                      <p:cBhvr>
                                        <p:cTn id="71" dur="800" decel="100000"/>
                                        <p:tgtEl>
                                          <p:spTgt spid="2">
                                            <p:txEl>
                                              <p:pRg st="8" end="8"/>
                                            </p:txEl>
                                          </p:spTgt>
                                        </p:tgtEl>
                                      </p:cBhvr>
                                    </p:animEffect>
                                    <p:anim calcmode="lin" valueType="num">
                                      <p:cBhvr>
                                        <p:cTn id="72" dur="800" decel="100000" fill="hold"/>
                                        <p:tgtEl>
                                          <p:spTgt spid="2">
                                            <p:txEl>
                                              <p:pRg st="8" end="8"/>
                                            </p:txEl>
                                          </p:spTgt>
                                        </p:tgtEl>
                                        <p:attrNameLst>
                                          <p:attrName>style.rotation</p:attrName>
                                        </p:attrNameLst>
                                      </p:cBhvr>
                                      <p:tavLst>
                                        <p:tav tm="0">
                                          <p:val>
                                            <p:fltVal val="-90"/>
                                          </p:val>
                                        </p:tav>
                                        <p:tav tm="100000">
                                          <p:val>
                                            <p:fltVal val="0"/>
                                          </p:val>
                                        </p:tav>
                                      </p:tavLst>
                                    </p:anim>
                                    <p:anim calcmode="lin" valueType="num">
                                      <p:cBhvr>
                                        <p:cTn id="73" dur="800" decel="100000" fill="hold"/>
                                        <p:tgtEl>
                                          <p:spTgt spid="2">
                                            <p:txEl>
                                              <p:pRg st="8" end="8"/>
                                            </p:txEl>
                                          </p:spTgt>
                                        </p:tgtEl>
                                        <p:attrNameLst>
                                          <p:attrName>ppt_x</p:attrName>
                                        </p:attrNameLst>
                                      </p:cBhvr>
                                      <p:tavLst>
                                        <p:tav tm="0">
                                          <p:val>
                                            <p:strVal val="#ppt_x+0.4"/>
                                          </p:val>
                                        </p:tav>
                                        <p:tav tm="100000">
                                          <p:val>
                                            <p:strVal val="#ppt_x-0.05"/>
                                          </p:val>
                                        </p:tav>
                                      </p:tavLst>
                                    </p:anim>
                                    <p:anim calcmode="lin" valueType="num">
                                      <p:cBhvr>
                                        <p:cTn id="74" dur="800" decel="100000" fill="hold"/>
                                        <p:tgtEl>
                                          <p:spTgt spid="2">
                                            <p:txEl>
                                              <p:pRg st="8" end="8"/>
                                            </p:txEl>
                                          </p:spTgt>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2">
                                            <p:txEl>
                                              <p:pRg st="8" end="8"/>
                                            </p:txEl>
                                          </p:spTgt>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2">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37" presetClass="entr" presetSubtype="0" fill="hold" nodeType="clickEffect">
                                  <p:stCondLst>
                                    <p:cond delay="0"/>
                                  </p:stCondLst>
                                  <p:childTnLst>
                                    <p:set>
                                      <p:cBhvr>
                                        <p:cTn id="80" dur="1" fill="hold">
                                          <p:stCondLst>
                                            <p:cond delay="0"/>
                                          </p:stCondLst>
                                        </p:cTn>
                                        <p:tgtEl>
                                          <p:spTgt spid="1026"/>
                                        </p:tgtEl>
                                        <p:attrNameLst>
                                          <p:attrName>style.visibility</p:attrName>
                                        </p:attrNameLst>
                                      </p:cBhvr>
                                      <p:to>
                                        <p:strVal val="visible"/>
                                      </p:to>
                                    </p:set>
                                    <p:animEffect transition="in" filter="fade">
                                      <p:cBhvr>
                                        <p:cTn id="81" dur="1000"/>
                                        <p:tgtEl>
                                          <p:spTgt spid="1026"/>
                                        </p:tgtEl>
                                      </p:cBhvr>
                                    </p:animEffect>
                                    <p:anim calcmode="lin" valueType="num">
                                      <p:cBhvr>
                                        <p:cTn id="82" dur="1000" fill="hold"/>
                                        <p:tgtEl>
                                          <p:spTgt spid="1026"/>
                                        </p:tgtEl>
                                        <p:attrNameLst>
                                          <p:attrName>ppt_x</p:attrName>
                                        </p:attrNameLst>
                                      </p:cBhvr>
                                      <p:tavLst>
                                        <p:tav tm="0">
                                          <p:val>
                                            <p:strVal val="#ppt_x"/>
                                          </p:val>
                                        </p:tav>
                                        <p:tav tm="100000">
                                          <p:val>
                                            <p:strVal val="#ppt_x"/>
                                          </p:val>
                                        </p:tav>
                                      </p:tavLst>
                                    </p:anim>
                                    <p:anim calcmode="lin" valueType="num">
                                      <p:cBhvr>
                                        <p:cTn id="83" dur="900" decel="100000" fill="hold"/>
                                        <p:tgtEl>
                                          <p:spTgt spid="1026"/>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102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n-US" dirty="0">
                <a:hlinkClick r:id="rId2"/>
              </a:rPr>
              <a:t>https://besafenet.net/el/hazards/floods/</a:t>
            </a:r>
            <a:endParaRPr lang="el-GR" dirty="0"/>
          </a:p>
          <a:p>
            <a:endParaRPr lang="el-GR" dirty="0">
              <a:hlinkClick r:id="rId3"/>
            </a:endParaRPr>
          </a:p>
          <a:p>
            <a:r>
              <a:rPr lang="en-US" dirty="0">
                <a:hlinkClick r:id="rId3"/>
              </a:rPr>
              <a:t>https://www.hc-crete.gr/tmp/odhgoi/flood.pdf</a:t>
            </a:r>
            <a:endParaRPr lang="el-GR" dirty="0"/>
          </a:p>
          <a:p>
            <a:pPr>
              <a:buNone/>
            </a:pPr>
            <a:endParaRPr lang="el-GR" dirty="0"/>
          </a:p>
          <a:p>
            <a:r>
              <a:rPr lang="en-US" dirty="0">
                <a:hlinkClick r:id="rId4"/>
              </a:rPr>
              <a:t>https://www.philenews.com/eidiseis/ellada/article/524156/-boyliaxe-i-thessaloniki-plimmyres-kai-egglobismoi-binteo</a:t>
            </a:r>
            <a:endParaRPr lang="el-GR" dirty="0"/>
          </a:p>
          <a:p>
            <a:endParaRPr lang="el-GR" dirty="0"/>
          </a:p>
        </p:txBody>
      </p:sp>
      <p:sp>
        <p:nvSpPr>
          <p:cNvPr id="3" name="2 - Τίτλος"/>
          <p:cNvSpPr>
            <a:spLocks noGrp="1"/>
          </p:cNvSpPr>
          <p:nvPr>
            <p:ph type="title"/>
          </p:nvPr>
        </p:nvSpPr>
        <p:spPr>
          <a:xfrm>
            <a:off x="428596" y="214290"/>
            <a:ext cx="8229600" cy="1143000"/>
          </a:xfrm>
        </p:spPr>
        <p:txBody>
          <a:bodyPr/>
          <a:lstStyle/>
          <a:p>
            <a:r>
              <a:rPr lang="en-US" dirty="0"/>
              <a:t>Sources</a:t>
            </a:r>
            <a:endParaRPr lang="el-GR"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16"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2">
                                            <p:txEl>
                                              <p:pRg st="0" end="0"/>
                                            </p:txEl>
                                          </p:spTgt>
                                        </p:tgtEl>
                                      </p:cBhvr>
                                    </p:animEffect>
                                  </p:childTnLst>
                                </p:cTn>
                              </p:par>
                              <p:par>
                                <p:cTn id="18" presetID="50" presetClass="entr" presetSubtype="0" decel="100000"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p:cTn id="20"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21"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2">
                                            <p:txEl>
                                              <p:pRg st="2" end="2"/>
                                            </p:txEl>
                                          </p:spTgt>
                                        </p:tgtEl>
                                      </p:cBhvr>
                                    </p:animEffect>
                                  </p:childTnLst>
                                </p:cTn>
                              </p:par>
                              <p:par>
                                <p:cTn id="23" presetID="50" presetClass="entr" presetSubtype="0" decel="100000"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1000" fill="hold"/>
                                        <p:tgtEl>
                                          <p:spTgt spid="2">
                                            <p:txEl>
                                              <p:pRg st="4" end="4"/>
                                            </p:txEl>
                                          </p:spTgt>
                                        </p:tgtEl>
                                        <p:attrNameLst>
                                          <p:attrName>ppt_w</p:attrName>
                                        </p:attrNameLst>
                                      </p:cBhvr>
                                      <p:tavLst>
                                        <p:tav tm="0">
                                          <p:val>
                                            <p:strVal val="#ppt_w+.3"/>
                                          </p:val>
                                        </p:tav>
                                        <p:tav tm="100000">
                                          <p:val>
                                            <p:strVal val="#ppt_w"/>
                                          </p:val>
                                        </p:tav>
                                      </p:tavLst>
                                    </p:anim>
                                    <p:anim calcmode="lin" valueType="num">
                                      <p:cBhvr>
                                        <p:cTn id="26"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7" presetClass="exit" presetSubtype="0" fill="hold" grpId="1" nodeType="clickEffect">
                                  <p:stCondLst>
                                    <p:cond delay="0"/>
                                  </p:stCondLst>
                                  <p:childTnLst>
                                    <p:animEffect transition="out" filter="fade">
                                      <p:cBhvr>
                                        <p:cTn id="31" dur="1000"/>
                                        <p:tgtEl>
                                          <p:spTgt spid="3"/>
                                        </p:tgtEl>
                                      </p:cBhvr>
                                    </p:animEffect>
                                    <p:anim calcmode="lin" valueType="num">
                                      <p:cBhvr>
                                        <p:cTn id="32" dur="1000"/>
                                        <p:tgtEl>
                                          <p:spTgt spid="3"/>
                                        </p:tgtEl>
                                        <p:attrNameLst>
                                          <p:attrName>ppt_x</p:attrName>
                                        </p:attrNameLst>
                                      </p:cBhvr>
                                      <p:tavLst>
                                        <p:tav tm="0">
                                          <p:val>
                                            <p:strVal val="ppt_x"/>
                                          </p:val>
                                        </p:tav>
                                        <p:tav tm="100000">
                                          <p:val>
                                            <p:strVal val="ppt_x"/>
                                          </p:val>
                                        </p:tav>
                                      </p:tavLst>
                                    </p:anim>
                                    <p:anim calcmode="lin" valueType="num">
                                      <p:cBhvr>
                                        <p:cTn id="33" dur="1000"/>
                                        <p:tgtEl>
                                          <p:spTgt spid="3"/>
                                        </p:tgtEl>
                                        <p:attrNameLst>
                                          <p:attrName>ppt_y</p:attrName>
                                        </p:attrNameLst>
                                      </p:cBhvr>
                                      <p:tavLst>
                                        <p:tav tm="0">
                                          <p:val>
                                            <p:strVal val="ppt_y"/>
                                          </p:val>
                                        </p:tav>
                                        <p:tav tm="100000">
                                          <p:val>
                                            <p:strVal val="ppt_y-.1"/>
                                          </p:val>
                                        </p:tav>
                                      </p:tavLst>
                                    </p:anim>
                                    <p:set>
                                      <p:cBhvr>
                                        <p:cTn id="34" dur="1" fill="hold">
                                          <p:stCondLst>
                                            <p:cond delay="999"/>
                                          </p:stCondLst>
                                        </p:cTn>
                                        <p:tgtEl>
                                          <p:spTgt spid="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47" presetClass="exit" presetSubtype="0" fill="hold" nodeType="clickEffect">
                                  <p:stCondLst>
                                    <p:cond delay="0"/>
                                  </p:stCondLst>
                                  <p:childTnLst>
                                    <p:animEffect transition="out" filter="fade">
                                      <p:cBhvr>
                                        <p:cTn id="38" dur="1000"/>
                                        <p:tgtEl>
                                          <p:spTgt spid="2">
                                            <p:txEl>
                                              <p:pRg st="0" end="0"/>
                                            </p:txEl>
                                          </p:spTgt>
                                        </p:tgtEl>
                                      </p:cBhvr>
                                    </p:animEffect>
                                    <p:anim calcmode="lin" valueType="num">
                                      <p:cBhvr>
                                        <p:cTn id="39" dur="1000"/>
                                        <p:tgtEl>
                                          <p:spTgt spid="2">
                                            <p:txEl>
                                              <p:pRg st="0" end="0"/>
                                            </p:txEl>
                                          </p:spTgt>
                                        </p:tgtEl>
                                        <p:attrNameLst>
                                          <p:attrName>ppt_x</p:attrName>
                                        </p:attrNameLst>
                                      </p:cBhvr>
                                      <p:tavLst>
                                        <p:tav tm="0">
                                          <p:val>
                                            <p:strVal val="ppt_x"/>
                                          </p:val>
                                        </p:tav>
                                        <p:tav tm="100000">
                                          <p:val>
                                            <p:strVal val="ppt_x"/>
                                          </p:val>
                                        </p:tav>
                                      </p:tavLst>
                                    </p:anim>
                                    <p:anim calcmode="lin" valueType="num">
                                      <p:cBhvr>
                                        <p:cTn id="40" dur="1000"/>
                                        <p:tgtEl>
                                          <p:spTgt spid="2">
                                            <p:txEl>
                                              <p:pRg st="0" end="0"/>
                                            </p:txEl>
                                          </p:spTgt>
                                        </p:tgtEl>
                                        <p:attrNameLst>
                                          <p:attrName>ppt_y</p:attrName>
                                        </p:attrNameLst>
                                      </p:cBhvr>
                                      <p:tavLst>
                                        <p:tav tm="0">
                                          <p:val>
                                            <p:strVal val="ppt_y"/>
                                          </p:val>
                                        </p:tav>
                                        <p:tav tm="100000">
                                          <p:val>
                                            <p:strVal val="ppt_y-.1"/>
                                          </p:val>
                                        </p:tav>
                                      </p:tavLst>
                                    </p:anim>
                                    <p:set>
                                      <p:cBhvr>
                                        <p:cTn id="41" dur="1" fill="hold">
                                          <p:stCondLst>
                                            <p:cond delay="999"/>
                                          </p:stCondLst>
                                        </p:cTn>
                                        <p:tgtEl>
                                          <p:spTgt spid="2">
                                            <p:txEl>
                                              <p:pRg st="0" end="0"/>
                                            </p:txEl>
                                          </p:spTgt>
                                        </p:tgtEl>
                                        <p:attrNameLst>
                                          <p:attrName>style.visibility</p:attrName>
                                        </p:attrNameLst>
                                      </p:cBhvr>
                                      <p:to>
                                        <p:strVal val="hidden"/>
                                      </p:to>
                                    </p:set>
                                  </p:childTnLst>
                                </p:cTn>
                              </p:par>
                              <p:par>
                                <p:cTn id="42" presetID="47" presetClass="exit" presetSubtype="0" fill="hold" nodeType="withEffect">
                                  <p:stCondLst>
                                    <p:cond delay="0"/>
                                  </p:stCondLst>
                                  <p:childTnLst>
                                    <p:animEffect transition="out" filter="fade">
                                      <p:cBhvr>
                                        <p:cTn id="43" dur="1000"/>
                                        <p:tgtEl>
                                          <p:spTgt spid="2">
                                            <p:txEl>
                                              <p:pRg st="2" end="2"/>
                                            </p:txEl>
                                          </p:spTgt>
                                        </p:tgtEl>
                                      </p:cBhvr>
                                    </p:animEffect>
                                    <p:anim calcmode="lin" valueType="num">
                                      <p:cBhvr>
                                        <p:cTn id="44" dur="1000"/>
                                        <p:tgtEl>
                                          <p:spTgt spid="2">
                                            <p:txEl>
                                              <p:pRg st="2" end="2"/>
                                            </p:txEl>
                                          </p:spTgt>
                                        </p:tgtEl>
                                        <p:attrNameLst>
                                          <p:attrName>ppt_x</p:attrName>
                                        </p:attrNameLst>
                                      </p:cBhvr>
                                      <p:tavLst>
                                        <p:tav tm="0">
                                          <p:val>
                                            <p:strVal val="ppt_x"/>
                                          </p:val>
                                        </p:tav>
                                        <p:tav tm="100000">
                                          <p:val>
                                            <p:strVal val="ppt_x"/>
                                          </p:val>
                                        </p:tav>
                                      </p:tavLst>
                                    </p:anim>
                                    <p:anim calcmode="lin" valueType="num">
                                      <p:cBhvr>
                                        <p:cTn id="45" dur="1000"/>
                                        <p:tgtEl>
                                          <p:spTgt spid="2">
                                            <p:txEl>
                                              <p:pRg st="2" end="2"/>
                                            </p:txEl>
                                          </p:spTgt>
                                        </p:tgtEl>
                                        <p:attrNameLst>
                                          <p:attrName>ppt_y</p:attrName>
                                        </p:attrNameLst>
                                      </p:cBhvr>
                                      <p:tavLst>
                                        <p:tav tm="0">
                                          <p:val>
                                            <p:strVal val="ppt_y"/>
                                          </p:val>
                                        </p:tav>
                                        <p:tav tm="100000">
                                          <p:val>
                                            <p:strVal val="ppt_y-.1"/>
                                          </p:val>
                                        </p:tav>
                                      </p:tavLst>
                                    </p:anim>
                                    <p:set>
                                      <p:cBhvr>
                                        <p:cTn id="46" dur="1" fill="hold">
                                          <p:stCondLst>
                                            <p:cond delay="999"/>
                                          </p:stCondLst>
                                        </p:cTn>
                                        <p:tgtEl>
                                          <p:spTgt spid="2">
                                            <p:txEl>
                                              <p:pRg st="2" end="2"/>
                                            </p:txEl>
                                          </p:spTgt>
                                        </p:tgtEl>
                                        <p:attrNameLst>
                                          <p:attrName>style.visibility</p:attrName>
                                        </p:attrNameLst>
                                      </p:cBhvr>
                                      <p:to>
                                        <p:strVal val="hidden"/>
                                      </p:to>
                                    </p:set>
                                  </p:childTnLst>
                                </p:cTn>
                              </p:par>
                              <p:par>
                                <p:cTn id="47" presetID="47" presetClass="exit" presetSubtype="0" fill="hold" nodeType="withEffect">
                                  <p:stCondLst>
                                    <p:cond delay="0"/>
                                  </p:stCondLst>
                                  <p:childTnLst>
                                    <p:animEffect transition="out" filter="fade">
                                      <p:cBhvr>
                                        <p:cTn id="48" dur="1000"/>
                                        <p:tgtEl>
                                          <p:spTgt spid="2">
                                            <p:txEl>
                                              <p:pRg st="4" end="4"/>
                                            </p:txEl>
                                          </p:spTgt>
                                        </p:tgtEl>
                                      </p:cBhvr>
                                    </p:animEffect>
                                    <p:anim calcmode="lin" valueType="num">
                                      <p:cBhvr>
                                        <p:cTn id="49" dur="1000"/>
                                        <p:tgtEl>
                                          <p:spTgt spid="2">
                                            <p:txEl>
                                              <p:pRg st="4" end="4"/>
                                            </p:txEl>
                                          </p:spTgt>
                                        </p:tgtEl>
                                        <p:attrNameLst>
                                          <p:attrName>ppt_x</p:attrName>
                                        </p:attrNameLst>
                                      </p:cBhvr>
                                      <p:tavLst>
                                        <p:tav tm="0">
                                          <p:val>
                                            <p:strVal val="ppt_x"/>
                                          </p:val>
                                        </p:tav>
                                        <p:tav tm="100000">
                                          <p:val>
                                            <p:strVal val="ppt_x"/>
                                          </p:val>
                                        </p:tav>
                                      </p:tavLst>
                                    </p:anim>
                                    <p:anim calcmode="lin" valueType="num">
                                      <p:cBhvr>
                                        <p:cTn id="50" dur="1000"/>
                                        <p:tgtEl>
                                          <p:spTgt spid="2">
                                            <p:txEl>
                                              <p:pRg st="4" end="4"/>
                                            </p:txEl>
                                          </p:spTgt>
                                        </p:tgtEl>
                                        <p:attrNameLst>
                                          <p:attrName>ppt_y</p:attrName>
                                        </p:attrNameLst>
                                      </p:cBhvr>
                                      <p:tavLst>
                                        <p:tav tm="0">
                                          <p:val>
                                            <p:strVal val="ppt_y"/>
                                          </p:val>
                                        </p:tav>
                                        <p:tav tm="100000">
                                          <p:val>
                                            <p:strVal val="ppt_y-.1"/>
                                          </p:val>
                                        </p:tav>
                                      </p:tavLst>
                                    </p:anim>
                                    <p:set>
                                      <p:cBhvr>
                                        <p:cTn id="51" dur="1" fill="hold">
                                          <p:stCondLst>
                                            <p:cond delay="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151</TotalTime>
  <Words>468</Words>
  <Application>Microsoft Office PowerPoint</Application>
  <PresentationFormat>Προβολή στην οθόνη (4:3)</PresentationFormat>
  <Paragraphs>31</Paragraphs>
  <Slides>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7</vt:i4>
      </vt:variant>
    </vt:vector>
  </HeadingPairs>
  <TitlesOfParts>
    <vt:vector size="15" baseType="lpstr">
      <vt:lpstr>Arial</vt:lpstr>
      <vt:lpstr>Century Gothic</vt:lpstr>
      <vt:lpstr>Georgia</vt:lpstr>
      <vt:lpstr>Lucida Sans Unicode</vt:lpstr>
      <vt:lpstr>Verdana</vt:lpstr>
      <vt:lpstr>Wingdings 2</vt:lpstr>
      <vt:lpstr>Wingdings 3</vt:lpstr>
      <vt:lpstr>Συγκέντρωση</vt:lpstr>
      <vt:lpstr>A true story,  about extreme weather phenomena that occurred in Greece.</vt:lpstr>
      <vt:lpstr>Παρουσίαση του PowerPoint</vt:lpstr>
      <vt:lpstr>Παρουσίαση του PowerPoint</vt:lpstr>
      <vt:lpstr>Now let’s talk about the causes of floods…</vt:lpstr>
      <vt:lpstr>Floods usually have primary and secondary consequences :</vt:lpstr>
      <vt:lpstr>Παρουσίαση του PowerPoint</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30697</dc:creator>
  <cp:lastModifiedBy>Ζωή Μολοχίδου</cp:lastModifiedBy>
  <cp:revision>15</cp:revision>
  <dcterms:created xsi:type="dcterms:W3CDTF">2023-01-29T10:16:16Z</dcterms:created>
  <dcterms:modified xsi:type="dcterms:W3CDTF">2023-01-29T18:32:34Z</dcterms:modified>
</cp:coreProperties>
</file>