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 id="282" r:id="rId3"/>
    <p:sldId id="283" r:id="rId4"/>
    <p:sldId id="264" r:id="rId5"/>
    <p:sldId id="257" r:id="rId6"/>
    <p:sldId id="261" r:id="rId7"/>
    <p:sldId id="265" r:id="rId8"/>
    <p:sldId id="266" r:id="rId9"/>
    <p:sldId id="269" r:id="rId10"/>
    <p:sldId id="262" r:id="rId11"/>
    <p:sldId id="270" r:id="rId12"/>
    <p:sldId id="271" r:id="rId13"/>
    <p:sldId id="263" r:id="rId14"/>
    <p:sldId id="273" r:id="rId15"/>
    <p:sldId id="272" r:id="rId16"/>
    <p:sldId id="274" r:id="rId17"/>
    <p:sldId id="275" r:id="rId18"/>
    <p:sldId id="276" r:id="rId19"/>
    <p:sldId id="277" r:id="rId20"/>
    <p:sldId id="278" r:id="rId21"/>
    <p:sldId id="28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1" autoAdjust="0"/>
    <p:restoredTop sz="94660"/>
  </p:normalViewPr>
  <p:slideViewPr>
    <p:cSldViewPr snapToGrid="0">
      <p:cViewPr varScale="1">
        <p:scale>
          <a:sx n="76" d="100"/>
          <a:sy n="76" d="100"/>
        </p:scale>
        <p:origin x="-606" y="-8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10/30/2023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10/30/2023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10/30/2023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pPr/>
              <a:t>10/30/2023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35" y="-1001395"/>
            <a:ext cx="12191365" cy="1001395"/>
          </a:xfrm>
          <a:gradFill>
            <a:lin ang="4800000"/>
          </a:gradFill>
          <a:ln w="28575" cmpd="sng">
            <a:solidFill>
              <a:schemeClr val="accent6">
                <a:lumMod val="50000"/>
              </a:schemeClr>
            </a:solidFill>
            <a:prstDash val="solid"/>
          </a:ln>
        </p:spPr>
        <p:style>
          <a:lnRef idx="2">
            <a:schemeClr val="accent6"/>
          </a:lnRef>
          <a:fillRef idx="2">
            <a:schemeClr val="accent6"/>
          </a:fillRef>
          <a:effectRef idx="0">
            <a:srgbClr val="FFFFFF"/>
          </a:effectRef>
          <a:fontRef idx="minor">
            <a:schemeClr val="lt1"/>
          </a:fontRef>
        </p:style>
        <p:txBody>
          <a:bodyPr>
            <a:normAutofit fontScale="90000"/>
            <a:scene3d>
              <a:camera prst="obliqueBottomLeft"/>
              <a:lightRig rig="threePt" dir="t"/>
            </a:scene3d>
          </a:bodyPr>
          <a:lstStyle/>
          <a:p>
            <a:r>
              <a:rPr lang="en-US" dirty="0">
                <a:ln>
                  <a:solidFill>
                    <a:sysClr val="windowText" lastClr="000000"/>
                  </a:solidFill>
                </a:ln>
                <a:solidFill>
                  <a:schemeClr val="accent6"/>
                </a:solidFill>
                <a:latin typeface="Comic Sans MS" panose="030F0702030302020204" charset="0"/>
                <a:cs typeface="Comic Sans MS" panose="030F0702030302020204" charset="0"/>
              </a:rPr>
              <a:t>Green </a:t>
            </a:r>
            <a:r>
              <a:rPr lang="en-US" dirty="0">
                <a:ln>
                  <a:solidFill>
                    <a:sysClr val="windowText" lastClr="000000"/>
                  </a:solidFill>
                </a:ln>
                <a:solidFill>
                  <a:schemeClr val="accent6"/>
                </a:solidFill>
                <a:effectLst>
                  <a:outerShdw blurRad="50800" dist="38100" dir="18900000" algn="bl" rotWithShape="0">
                    <a:prstClr val="black">
                      <a:alpha val="40000"/>
                    </a:prstClr>
                  </a:outerShdw>
                </a:effectLst>
                <a:latin typeface="Comic Sans MS" panose="030F0702030302020204" charset="0"/>
                <a:cs typeface="Comic Sans MS" panose="030F0702030302020204" charset="0"/>
              </a:rPr>
              <a:t>Shopping Guide</a:t>
            </a:r>
          </a:p>
        </p:txBody>
      </p:sp>
      <p:sp>
        <p:nvSpPr>
          <p:cNvPr id="3" name="Subtitle 2"/>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advTm="0">
        <p159:morph option="byObject"/>
      </p:transition>
    </mc:Choice>
    <mc:Fallback>
      <p:transition spd="slow" advClick="0" advTm="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6856095"/>
            <a:ext cx="10515600" cy="1325563"/>
          </a:xfrm>
        </p:spPr>
        <p:txBody>
          <a:bodyPr/>
          <a:lstStyle/>
          <a:p>
            <a:pPr algn="ctr"/>
            <a:r>
              <a:rPr lang="en-US" b="1"/>
              <a:t>Reduce Your Online Order Deliveries</a:t>
            </a:r>
          </a:p>
        </p:txBody>
      </p:sp>
      <p:sp>
        <p:nvSpPr>
          <p:cNvPr id="3" name="Content Placeholder 2"/>
          <p:cNvSpPr>
            <a:spLocks noGrp="1"/>
          </p:cNvSpPr>
          <p:nvPr>
            <p:ph sz="half" idx="1"/>
          </p:nvPr>
        </p:nvSpPr>
        <p:spPr>
          <a:xfrm>
            <a:off x="-10232390" y="1551940"/>
            <a:ext cx="10232390" cy="1565275"/>
          </a:xfrm>
        </p:spPr>
        <p:txBody>
          <a:bodyPr>
            <a:normAutofit/>
          </a:bodyPr>
          <a:lstStyle/>
          <a:p>
            <a:pPr marL="0" indent="0">
              <a:buNone/>
            </a:pPr>
            <a:r>
              <a:rPr lang="en-US"/>
              <a:t> </a:t>
            </a:r>
            <a:r>
              <a:rPr lang="en-US" sz="2000"/>
              <a:t>Many people love online shopping because it’s very convenient and faster. Many leading eco-friendly stores even sell their products online. However, shopping from an online retailer might be doing more harm than good to the environment because many retailers use shipping and packaging options that can harm the environment.</a:t>
            </a:r>
          </a:p>
          <a:p>
            <a:endParaRPr lang="en-US" sz="2000"/>
          </a:p>
          <a:p>
            <a:pPr marL="0" indent="0">
              <a:buNone/>
            </a:pPr>
            <a:endParaRPr lang="en-US" sz="2000"/>
          </a:p>
        </p:txBody>
      </p:sp>
      <p:sp>
        <p:nvSpPr>
          <p:cNvPr id="4" name="Text Box 3"/>
          <p:cNvSpPr txBox="1"/>
          <p:nvPr/>
        </p:nvSpPr>
        <p:spPr>
          <a:xfrm>
            <a:off x="12134215" y="3002280"/>
            <a:ext cx="10515600" cy="1476375"/>
          </a:xfrm>
          <a:prstGeom prst="rect">
            <a:avLst/>
          </a:prstGeom>
          <a:noFill/>
        </p:spPr>
        <p:txBody>
          <a:bodyPr wrap="square" rtlCol="0" anchor="t">
            <a:spAutoFit/>
          </a:bodyPr>
          <a:lstStyle/>
          <a:p>
            <a:r>
              <a:rPr lang="en-US"/>
              <a:t>To be as eco-friendly as possible with your online shopping, you can reduce your orders to once a week and purchase in bulk. Making multiple small purchases means more shipments to your home in several boxes, but a larger single order can lessen the impact on the environment by consolidating the packaging and limiting the number of trips involved in delivering your products.</a:t>
            </a:r>
          </a:p>
          <a:p>
            <a:endParaRPr lang="en-US"/>
          </a:p>
        </p:txBody>
      </p:sp>
      <p:sp>
        <p:nvSpPr>
          <p:cNvPr id="5" name="Text Box 4"/>
          <p:cNvSpPr txBox="1"/>
          <p:nvPr/>
        </p:nvSpPr>
        <p:spPr>
          <a:xfrm rot="10800000">
            <a:off x="3148965" y="6856095"/>
            <a:ext cx="5764530" cy="1198880"/>
          </a:xfrm>
          <a:prstGeom prst="rect">
            <a:avLst/>
          </a:prstGeom>
          <a:noFill/>
        </p:spPr>
        <p:txBody>
          <a:bodyPr wrap="square" rtlCol="0" anchor="t">
            <a:spAutoFit/>
          </a:bodyPr>
          <a:lstStyle/>
          <a:p>
            <a:r>
              <a:rPr lang="en-US"/>
              <a:t>You can still buy eco-friendly products online, but when you take the extra step to consider the impact of shipping your goods, you’ll do even more to support environmentally friendly shopping.</a:t>
            </a:r>
          </a:p>
        </p:txBody>
      </p:sp>
      <p:pic>
        <p:nvPicPr>
          <p:cNvPr id="6" name="Content Placeholder 5" descr="ss"/>
          <p:cNvPicPr>
            <a:picLocks noGrp="1" noChangeAspect="1"/>
          </p:cNvPicPr>
          <p:nvPr>
            <p:ph sz="half" idx="2"/>
          </p:nvPr>
        </p:nvPicPr>
        <p:blipFill>
          <a:blip r:embed="rId2" cstate="print"/>
          <a:stretch>
            <a:fillRect/>
          </a:stretch>
        </p:blipFill>
        <p:spPr>
          <a:xfrm>
            <a:off x="-2676525" y="-1624965"/>
            <a:ext cx="2676525" cy="1714500"/>
          </a:xfrm>
          <a:prstGeom prst="rect">
            <a:avLst/>
          </a:prstGeom>
        </p:spPr>
      </p:pic>
      <p:pic>
        <p:nvPicPr>
          <p:cNvPr id="7" name="Picture 6" descr="aoop"/>
          <p:cNvPicPr>
            <a:picLocks noChangeAspect="1"/>
          </p:cNvPicPr>
          <p:nvPr/>
        </p:nvPicPr>
        <p:blipFill>
          <a:blip r:embed="rId3" cstate="print"/>
          <a:stretch>
            <a:fillRect/>
          </a:stretch>
        </p:blipFill>
        <p:spPr>
          <a:xfrm rot="240000">
            <a:off x="12192000" y="-1743075"/>
            <a:ext cx="2619375" cy="174307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000">
        <p:push dir="u"/>
      </p:transition>
    </mc:Choice>
    <mc:Fallback>
      <p:transition spd="slow">
        <p:push dir="u"/>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Reduce Your Online Order Deliveries</a:t>
            </a:r>
          </a:p>
        </p:txBody>
      </p:sp>
      <p:sp>
        <p:nvSpPr>
          <p:cNvPr id="3" name="Content Placeholder 2"/>
          <p:cNvSpPr>
            <a:spLocks noGrp="1"/>
          </p:cNvSpPr>
          <p:nvPr>
            <p:ph sz="half" idx="1"/>
          </p:nvPr>
        </p:nvSpPr>
        <p:spPr>
          <a:xfrm>
            <a:off x="838200" y="1551940"/>
            <a:ext cx="10232390" cy="1565275"/>
          </a:xfrm>
        </p:spPr>
        <p:txBody>
          <a:bodyPr>
            <a:normAutofit/>
          </a:bodyPr>
          <a:lstStyle/>
          <a:p>
            <a:pPr marL="0" indent="0">
              <a:buNone/>
            </a:pPr>
            <a:r>
              <a:rPr lang="en-US"/>
              <a:t> </a:t>
            </a:r>
            <a:r>
              <a:rPr lang="en-US" sz="2000"/>
              <a:t>Many people love online shopping because it’s very convenient and faster. Many leading eco-friendly stores even sell their products online. However, shopping from an online retailer might be doing more harm than good to the environment because many retailers use shipping and packaging options that can harm the environment.</a:t>
            </a:r>
          </a:p>
          <a:p>
            <a:endParaRPr lang="en-US" sz="2000"/>
          </a:p>
          <a:p>
            <a:pPr marL="0" indent="0">
              <a:buNone/>
            </a:pPr>
            <a:endParaRPr lang="en-US" sz="2000"/>
          </a:p>
        </p:txBody>
      </p:sp>
      <p:sp>
        <p:nvSpPr>
          <p:cNvPr id="4" name="Text Box 3"/>
          <p:cNvSpPr txBox="1"/>
          <p:nvPr/>
        </p:nvSpPr>
        <p:spPr>
          <a:xfrm>
            <a:off x="938530" y="3002280"/>
            <a:ext cx="10515600" cy="1476375"/>
          </a:xfrm>
          <a:prstGeom prst="rect">
            <a:avLst/>
          </a:prstGeom>
          <a:noFill/>
        </p:spPr>
        <p:txBody>
          <a:bodyPr wrap="square" rtlCol="0" anchor="t">
            <a:spAutoFit/>
          </a:bodyPr>
          <a:lstStyle/>
          <a:p>
            <a:r>
              <a:rPr lang="en-US"/>
              <a:t>To be as eco-friendly as possible with your online shopping, you can reduce your orders to once a week and purchase in bulk. Making multiple small purchases means more shipments to your home in several boxes, but a larger single order can lessen the impact on the environment by consolidating the packaging and limiting the number of trips involved in delivering your products.</a:t>
            </a:r>
          </a:p>
          <a:p>
            <a:endParaRPr lang="en-US"/>
          </a:p>
        </p:txBody>
      </p:sp>
      <p:sp>
        <p:nvSpPr>
          <p:cNvPr id="5" name="Text Box 4"/>
          <p:cNvSpPr txBox="1"/>
          <p:nvPr/>
        </p:nvSpPr>
        <p:spPr>
          <a:xfrm>
            <a:off x="3148965" y="4387215"/>
            <a:ext cx="5764530" cy="1198880"/>
          </a:xfrm>
          <a:prstGeom prst="rect">
            <a:avLst/>
          </a:prstGeom>
          <a:noFill/>
        </p:spPr>
        <p:txBody>
          <a:bodyPr wrap="square" rtlCol="0" anchor="t">
            <a:spAutoFit/>
          </a:bodyPr>
          <a:lstStyle/>
          <a:p>
            <a:r>
              <a:rPr lang="en-US"/>
              <a:t>You can still buy eco-friendly products online, but when you take the extra step to consider the impact of shipping your goods, you’ll do even more to support environmentally friendly shopping.</a:t>
            </a:r>
          </a:p>
        </p:txBody>
      </p:sp>
      <p:pic>
        <p:nvPicPr>
          <p:cNvPr id="6" name="Content Placeholder 5" descr="ss"/>
          <p:cNvPicPr>
            <a:picLocks noGrp="1" noChangeAspect="1"/>
          </p:cNvPicPr>
          <p:nvPr>
            <p:ph sz="half" idx="2"/>
          </p:nvPr>
        </p:nvPicPr>
        <p:blipFill>
          <a:blip r:embed="rId2" cstate="print"/>
          <a:stretch>
            <a:fillRect/>
          </a:stretch>
        </p:blipFill>
        <p:spPr>
          <a:xfrm>
            <a:off x="9213850" y="5143500"/>
            <a:ext cx="2676525" cy="1714500"/>
          </a:xfrm>
          <a:prstGeom prst="rect">
            <a:avLst/>
          </a:prstGeom>
        </p:spPr>
      </p:pic>
      <p:pic>
        <p:nvPicPr>
          <p:cNvPr id="7" name="Picture 6" descr="aoop"/>
          <p:cNvPicPr>
            <a:picLocks noChangeAspect="1"/>
          </p:cNvPicPr>
          <p:nvPr/>
        </p:nvPicPr>
        <p:blipFill>
          <a:blip r:embed="rId3" cstate="print"/>
          <a:stretch>
            <a:fillRect/>
          </a:stretch>
        </p:blipFill>
        <p:spPr>
          <a:xfrm>
            <a:off x="327025" y="4837430"/>
            <a:ext cx="2619375" cy="1743075"/>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7375525"/>
            <a:ext cx="10515600" cy="1325563"/>
          </a:xfrm>
        </p:spPr>
        <p:txBody>
          <a:bodyPr/>
          <a:lstStyle/>
          <a:p>
            <a:pPr algn="ctr"/>
            <a:r>
              <a:rPr lang="en-US" b="1"/>
              <a:t>Shop at Eco-Friendly Stores</a:t>
            </a:r>
          </a:p>
        </p:txBody>
      </p:sp>
      <p:sp>
        <p:nvSpPr>
          <p:cNvPr id="3" name="Content Placeholder 2"/>
          <p:cNvSpPr>
            <a:spLocks noGrp="1"/>
          </p:cNvSpPr>
          <p:nvPr>
            <p:ph sz="half" idx="1"/>
          </p:nvPr>
        </p:nvSpPr>
        <p:spPr>
          <a:xfrm rot="5400000">
            <a:off x="12649200" y="955040"/>
            <a:ext cx="5181600" cy="4351338"/>
          </a:xfrm>
        </p:spPr>
        <p:txBody>
          <a:bodyPr>
            <a:normAutofit/>
          </a:bodyPr>
          <a:lstStyle/>
          <a:p>
            <a:pPr marL="0" indent="0">
              <a:buNone/>
            </a:pPr>
            <a:r>
              <a:rPr lang="en-US" sz="2400"/>
              <a:t> These shops and eco-friendly websites stock a plethora of environmentally friendly products, and you can get almost anything you want from these stores, from biodegradable phone cases and cruelty-free beauty products to backpacks made of recycled billboards and refillable soap dispensers. Even if you love the convenience of online shopping, many eco-friendly online stores employ sustainable packaging so you can continue your sustainable shopping on the internet.</a:t>
            </a:r>
          </a:p>
        </p:txBody>
      </p:sp>
      <p:pic>
        <p:nvPicPr>
          <p:cNvPr id="4" name="Content Placeholder 3" descr="hyudwuyhjdbcuhjb"/>
          <p:cNvPicPr>
            <a:picLocks noGrp="1" noChangeAspect="1"/>
          </p:cNvPicPr>
          <p:nvPr>
            <p:ph sz="half" idx="2"/>
          </p:nvPr>
        </p:nvPicPr>
        <p:blipFill>
          <a:blip r:embed="rId2" cstate="print"/>
          <a:stretch>
            <a:fillRect/>
          </a:stretch>
        </p:blipFill>
        <p:spPr>
          <a:xfrm>
            <a:off x="-4400550" y="7700645"/>
            <a:ext cx="2887980" cy="1805305"/>
          </a:xfrm>
          <a:prstGeom prst="rect">
            <a:avLst/>
          </a:prstGeom>
        </p:spPr>
      </p:pic>
      <p:pic>
        <p:nvPicPr>
          <p:cNvPr id="5" name="Picture 4" descr="stores"/>
          <p:cNvPicPr>
            <a:picLocks noChangeAspect="1"/>
          </p:cNvPicPr>
          <p:nvPr/>
        </p:nvPicPr>
        <p:blipFill>
          <a:blip r:embed="rId3" cstate="print"/>
          <a:stretch>
            <a:fillRect/>
          </a:stretch>
        </p:blipFill>
        <p:spPr>
          <a:xfrm rot="14160000">
            <a:off x="14835505" y="10974070"/>
            <a:ext cx="2143125" cy="2143125"/>
          </a:xfrm>
          <a:prstGeom prst="rect">
            <a:avLst/>
          </a:prstGeom>
        </p:spPr>
      </p:pic>
      <p:pic>
        <p:nvPicPr>
          <p:cNvPr id="6" name="Picture 5" descr="ggyggggggggg"/>
          <p:cNvPicPr>
            <a:picLocks noChangeAspect="1"/>
          </p:cNvPicPr>
          <p:nvPr/>
        </p:nvPicPr>
        <p:blipFill>
          <a:blip r:embed="rId4" cstate="print"/>
          <a:stretch>
            <a:fillRect/>
          </a:stretch>
        </p:blipFill>
        <p:spPr>
          <a:xfrm>
            <a:off x="5172075" y="-3328670"/>
            <a:ext cx="1847850" cy="246697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000">
        <p:push dir="u"/>
      </p:transition>
    </mc:Choice>
    <mc:Fallback>
      <p:transition spd="slow">
        <p:push dir="u"/>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Shop at Eco-Friendly Stores</a:t>
            </a:r>
          </a:p>
        </p:txBody>
      </p:sp>
      <p:sp>
        <p:nvSpPr>
          <p:cNvPr id="3" name="Content Placeholder 2"/>
          <p:cNvSpPr>
            <a:spLocks noGrp="1"/>
          </p:cNvSpPr>
          <p:nvPr>
            <p:ph sz="half" idx="1"/>
          </p:nvPr>
        </p:nvSpPr>
        <p:spPr/>
        <p:txBody>
          <a:bodyPr>
            <a:normAutofit/>
          </a:bodyPr>
          <a:lstStyle/>
          <a:p>
            <a:pPr marL="0" indent="0">
              <a:buNone/>
            </a:pPr>
            <a:r>
              <a:rPr lang="en-US" sz="2400"/>
              <a:t> These shops and eco-friendly websites stock a plethora of environmentally friendly products, and you can get almost anything you want from these stores, from biodegradable phone cases and cruelty-free beauty products to backpacks made of recycled billboards and refillable soap dispensers. Even if you love the convenience of online shopping, many eco-friendly online stores employ sustainable packaging so you can continue your sustainable shopping on the internet.</a:t>
            </a:r>
          </a:p>
        </p:txBody>
      </p:sp>
      <p:pic>
        <p:nvPicPr>
          <p:cNvPr id="4" name="Content Placeholder 3" descr="hyudwuyhjdbcuhjb"/>
          <p:cNvPicPr>
            <a:picLocks noGrp="1" noChangeAspect="1"/>
          </p:cNvPicPr>
          <p:nvPr>
            <p:ph sz="half" idx="2"/>
          </p:nvPr>
        </p:nvPicPr>
        <p:blipFill>
          <a:blip r:embed="rId2" cstate="print"/>
          <a:stretch>
            <a:fillRect/>
          </a:stretch>
        </p:blipFill>
        <p:spPr>
          <a:xfrm>
            <a:off x="6303010" y="1517015"/>
            <a:ext cx="2887980" cy="1805305"/>
          </a:xfrm>
          <a:prstGeom prst="rect">
            <a:avLst/>
          </a:prstGeom>
        </p:spPr>
      </p:pic>
      <p:pic>
        <p:nvPicPr>
          <p:cNvPr id="5" name="Picture 4" descr="stores"/>
          <p:cNvPicPr>
            <a:picLocks noChangeAspect="1"/>
          </p:cNvPicPr>
          <p:nvPr/>
        </p:nvPicPr>
        <p:blipFill>
          <a:blip r:embed="rId3" cstate="print"/>
          <a:stretch>
            <a:fillRect/>
          </a:stretch>
        </p:blipFill>
        <p:spPr>
          <a:xfrm>
            <a:off x="8891905" y="3163570"/>
            <a:ext cx="2143125" cy="2143125"/>
          </a:xfrm>
          <a:prstGeom prst="rect">
            <a:avLst/>
          </a:prstGeom>
        </p:spPr>
      </p:pic>
      <p:pic>
        <p:nvPicPr>
          <p:cNvPr id="6" name="Picture 5" descr="ggyggggggggg"/>
          <p:cNvPicPr>
            <a:picLocks noChangeAspect="1"/>
          </p:cNvPicPr>
          <p:nvPr/>
        </p:nvPicPr>
        <p:blipFill>
          <a:blip r:embed="rId4" cstate="print"/>
          <a:stretch>
            <a:fillRect/>
          </a:stretch>
        </p:blipFill>
        <p:spPr>
          <a:xfrm>
            <a:off x="6485255" y="4100195"/>
            <a:ext cx="1847850" cy="2466975"/>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13000" y="6641465"/>
            <a:ext cx="17574375" cy="2336330"/>
          </a:xfrm>
        </p:spPr>
        <p:txBody>
          <a:bodyPr/>
          <a:lstStyle/>
          <a:p>
            <a:pPr algn="ctr"/>
            <a:r>
              <a:rPr lang="en-US" b="1"/>
              <a:t>Buy in Season</a:t>
            </a:r>
          </a:p>
        </p:txBody>
      </p:sp>
      <p:sp>
        <p:nvSpPr>
          <p:cNvPr id="3" name="Content Placeholder 2"/>
          <p:cNvSpPr>
            <a:spLocks noGrp="1"/>
          </p:cNvSpPr>
          <p:nvPr>
            <p:ph sz="half" idx="1"/>
          </p:nvPr>
        </p:nvSpPr>
        <p:spPr>
          <a:xfrm>
            <a:off x="12192000" y="1626235"/>
            <a:ext cx="5181600" cy="2687955"/>
          </a:xfrm>
        </p:spPr>
        <p:txBody>
          <a:bodyPr>
            <a:normAutofit lnSpcReduction="20000"/>
          </a:bodyPr>
          <a:lstStyle/>
          <a:p>
            <a:pPr marL="0" indent="0">
              <a:buNone/>
            </a:pPr>
            <a:r>
              <a:rPr lang="en-US" sz="2200"/>
              <a:t> Every season features a wide range of fruits, vegetables, and other produce that naturally grows during that time. For instance,apples and acorn are abundant in September and October. Buying “in season” means that you get the best possible product, with the least environmental impact.</a:t>
            </a:r>
          </a:p>
          <a:p>
            <a:pPr marL="0" indent="0">
              <a:buNone/>
            </a:pPr>
            <a:r>
              <a:rPr lang="en-US"/>
              <a:t> </a:t>
            </a:r>
          </a:p>
        </p:txBody>
      </p:sp>
      <p:pic>
        <p:nvPicPr>
          <p:cNvPr id="5" name="Content Placeholder 4" descr="Woman-at-Market-1"/>
          <p:cNvPicPr>
            <a:picLocks noGrp="1" noChangeAspect="1"/>
          </p:cNvPicPr>
          <p:nvPr>
            <p:ph sz="half" idx="2"/>
          </p:nvPr>
        </p:nvPicPr>
        <p:blipFill>
          <a:blip r:embed="rId2" cstate="print"/>
          <a:stretch>
            <a:fillRect/>
          </a:stretch>
        </p:blipFill>
        <p:spPr>
          <a:xfrm rot="13020000">
            <a:off x="-6364605" y="1691005"/>
            <a:ext cx="5181600" cy="3458845"/>
          </a:xfrm>
          <a:prstGeom prst="rect">
            <a:avLst/>
          </a:prstGeom>
        </p:spPr>
      </p:pic>
      <p:sp>
        <p:nvSpPr>
          <p:cNvPr id="6" name="Text Box 5"/>
          <p:cNvSpPr txBox="1"/>
          <p:nvPr/>
        </p:nvSpPr>
        <p:spPr>
          <a:xfrm>
            <a:off x="12192000" y="5495290"/>
            <a:ext cx="6096000" cy="922020"/>
          </a:xfrm>
          <a:prstGeom prst="rect">
            <a:avLst/>
          </a:prstGeom>
          <a:noFill/>
        </p:spPr>
        <p:txBody>
          <a:bodyPr wrap="square" rtlCol="0" anchor="t">
            <a:spAutoFit/>
          </a:bodyPr>
          <a:lstStyle/>
          <a:p>
            <a:r>
              <a:rPr lang="en-US"/>
              <a:t>Buying in-season supports local farming while ensuring that you get the freshest fruits and vegetables. To get the freshest in-season produce, visit your local farmer’s market.</a:t>
            </a:r>
          </a:p>
        </p:txBody>
      </p:sp>
      <p:sp>
        <p:nvSpPr>
          <p:cNvPr id="7" name="Text Box 6"/>
          <p:cNvSpPr txBox="1"/>
          <p:nvPr/>
        </p:nvSpPr>
        <p:spPr>
          <a:xfrm>
            <a:off x="-5845810" y="3794760"/>
            <a:ext cx="5181600" cy="1476375"/>
          </a:xfrm>
          <a:prstGeom prst="rect">
            <a:avLst/>
          </a:prstGeom>
          <a:noFill/>
        </p:spPr>
        <p:txBody>
          <a:bodyPr wrap="square" rtlCol="0" anchor="t">
            <a:spAutoFit/>
          </a:bodyPr>
          <a:lstStyle/>
          <a:p>
            <a:r>
              <a:rPr lang="en-US"/>
              <a:t>However, your average grocery store seems to have everything on its shelves all year long. No matter what you need or when you need it, you can quickly rush to the store and buy it. While this is definitely convenient, it is definitely not eco-friendly.</a:t>
            </a:r>
          </a:p>
        </p:txBody>
      </p:sp>
    </p:spTree>
  </p:cSld>
  <p:clrMapOvr>
    <a:masterClrMapping/>
  </p:clrMapOvr>
  <mc:AlternateContent xmlns:mc="http://schemas.openxmlformats.org/markup-compatibility/2006">
    <mc:Choice xmlns:p14="http://schemas.microsoft.com/office/powerpoint/2010/main" xmlns="" Requires="p14">
      <p:transition spd="slow" p14:dur="1000">
        <p:push dir="u"/>
      </p:transition>
    </mc:Choice>
    <mc:Fallback>
      <p:transition spd="slow">
        <p:push dir="u"/>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Buy in Season</a:t>
            </a:r>
          </a:p>
        </p:txBody>
      </p:sp>
      <p:sp>
        <p:nvSpPr>
          <p:cNvPr id="3" name="Content Placeholder 2"/>
          <p:cNvSpPr>
            <a:spLocks noGrp="1"/>
          </p:cNvSpPr>
          <p:nvPr>
            <p:ph sz="half" idx="1"/>
          </p:nvPr>
        </p:nvSpPr>
        <p:spPr>
          <a:xfrm>
            <a:off x="838200" y="1691005"/>
            <a:ext cx="5181600" cy="2687955"/>
          </a:xfrm>
        </p:spPr>
        <p:txBody>
          <a:bodyPr>
            <a:normAutofit lnSpcReduction="20000"/>
          </a:bodyPr>
          <a:lstStyle/>
          <a:p>
            <a:pPr marL="0" indent="0">
              <a:buNone/>
            </a:pPr>
            <a:r>
              <a:rPr lang="en-US" sz="2200"/>
              <a:t> Every season features a wide range of fruits, vegetables, and other produce that naturally grows during that time. For instance,apples and acorn are abundant in September and October. Buying “in season” means that you get the best possible product, with the least environmental impact.</a:t>
            </a:r>
          </a:p>
          <a:p>
            <a:pPr marL="0" indent="0">
              <a:buNone/>
            </a:pPr>
            <a:r>
              <a:rPr lang="en-US"/>
              <a:t> </a:t>
            </a:r>
          </a:p>
        </p:txBody>
      </p:sp>
      <p:pic>
        <p:nvPicPr>
          <p:cNvPr id="5" name="Content Placeholder 4" descr="Woman-at-Market-1"/>
          <p:cNvPicPr>
            <a:picLocks noGrp="1" noChangeAspect="1"/>
          </p:cNvPicPr>
          <p:nvPr>
            <p:ph sz="half" idx="2"/>
          </p:nvPr>
        </p:nvPicPr>
        <p:blipFill>
          <a:blip r:embed="rId2" cstate="print"/>
          <a:stretch>
            <a:fillRect/>
          </a:stretch>
        </p:blipFill>
        <p:spPr>
          <a:xfrm>
            <a:off x="6172200" y="1691005"/>
            <a:ext cx="5181600" cy="3458845"/>
          </a:xfrm>
          <a:prstGeom prst="rect">
            <a:avLst/>
          </a:prstGeom>
        </p:spPr>
      </p:pic>
      <p:sp>
        <p:nvSpPr>
          <p:cNvPr id="6" name="Text Box 5"/>
          <p:cNvSpPr txBox="1"/>
          <p:nvPr/>
        </p:nvSpPr>
        <p:spPr>
          <a:xfrm>
            <a:off x="2260600" y="5495290"/>
            <a:ext cx="6096000" cy="922020"/>
          </a:xfrm>
          <a:prstGeom prst="rect">
            <a:avLst/>
          </a:prstGeom>
          <a:noFill/>
        </p:spPr>
        <p:txBody>
          <a:bodyPr wrap="square" rtlCol="0" anchor="t">
            <a:spAutoFit/>
          </a:bodyPr>
          <a:lstStyle/>
          <a:p>
            <a:r>
              <a:rPr lang="en-US"/>
              <a:t>Buying in-season supports local farming while ensuring that you get the freshest fruits and vegetables. To get the freshest in-season produce, visit your local farmer’s market.</a:t>
            </a:r>
          </a:p>
        </p:txBody>
      </p:sp>
      <p:sp>
        <p:nvSpPr>
          <p:cNvPr id="7" name="Text Box 6"/>
          <p:cNvSpPr txBox="1"/>
          <p:nvPr/>
        </p:nvSpPr>
        <p:spPr>
          <a:xfrm>
            <a:off x="838200" y="3794760"/>
            <a:ext cx="5181600" cy="1476375"/>
          </a:xfrm>
          <a:prstGeom prst="rect">
            <a:avLst/>
          </a:prstGeom>
          <a:noFill/>
        </p:spPr>
        <p:txBody>
          <a:bodyPr wrap="square" rtlCol="0" anchor="t">
            <a:spAutoFit/>
          </a:bodyPr>
          <a:lstStyle/>
          <a:p>
            <a:r>
              <a:rPr lang="en-US"/>
              <a:t>However, your average grocery store seems to have everything on its shelves all year long. No matter what you need or when you need it, you can quickly rush to the store and buy it. While this is definitely convenient, it is definitely not eco-friendly.</a:t>
            </a:r>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049000" y="-451485"/>
            <a:ext cx="32917765" cy="19650075"/>
          </a:xfrm>
        </p:spPr>
        <p:txBody>
          <a:bodyPr/>
          <a:lstStyle/>
          <a:p>
            <a:pPr algn="ctr"/>
            <a:r>
              <a:rPr lang="en-US" b="1"/>
              <a:t>Bring your Own Bag</a:t>
            </a:r>
          </a:p>
        </p:txBody>
      </p:sp>
      <p:sp>
        <p:nvSpPr>
          <p:cNvPr id="3" name="Content Placeholder 2"/>
          <p:cNvSpPr>
            <a:spLocks noGrp="1"/>
          </p:cNvSpPr>
          <p:nvPr>
            <p:ph sz="half" idx="1"/>
          </p:nvPr>
        </p:nvSpPr>
        <p:spPr>
          <a:xfrm rot="11940000">
            <a:off x="12153900" y="-5527675"/>
            <a:ext cx="5181600" cy="4351338"/>
          </a:xfrm>
        </p:spPr>
        <p:txBody>
          <a:bodyPr>
            <a:normAutofit fontScale="80000"/>
          </a:bodyPr>
          <a:lstStyle/>
          <a:p>
            <a:pPr marL="0" indent="0">
              <a:buNone/>
            </a:pPr>
            <a:r>
              <a:rPr lang="en-US"/>
              <a:t> You can use jars, jars, or boxes at home to store all kinds of products. The reusable bags are the perfect complement for our purchases. They are durable and do not have as negative an impact as plastic. </a:t>
            </a:r>
          </a:p>
          <a:p>
            <a:pPr marL="0" indent="0">
              <a:buNone/>
            </a:pPr>
            <a:r>
              <a:rPr lang="en-US"/>
              <a:t> There’s also the option of bioplastic bags. these can be used as a container for organic garbage. They can also be made of paper, which takes care of the environment. If you opt for the plastic bag, make sure it is made with recycled materials and is reusable.</a:t>
            </a:r>
          </a:p>
        </p:txBody>
      </p:sp>
      <p:pic>
        <p:nvPicPr>
          <p:cNvPr id="5" name="Content Placeholder 4" descr="bags"/>
          <p:cNvPicPr>
            <a:picLocks noGrp="1" noChangeAspect="1"/>
          </p:cNvPicPr>
          <p:nvPr>
            <p:ph sz="half" idx="2"/>
          </p:nvPr>
        </p:nvPicPr>
        <p:blipFill>
          <a:blip r:embed="rId2" cstate="print"/>
          <a:stretch>
            <a:fillRect/>
          </a:stretch>
        </p:blipFill>
        <p:spPr>
          <a:xfrm>
            <a:off x="-5181600" y="1825625"/>
            <a:ext cx="5181600" cy="38862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000">
        <p:push dir="u"/>
      </p:transition>
    </mc:Choice>
    <mc:Fallback>
      <p:transition spd="slow">
        <p:push dir="u"/>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Bring your Own Bag</a:t>
            </a:r>
          </a:p>
        </p:txBody>
      </p:sp>
      <p:sp>
        <p:nvSpPr>
          <p:cNvPr id="3" name="Content Placeholder 2"/>
          <p:cNvSpPr>
            <a:spLocks noGrp="1"/>
          </p:cNvSpPr>
          <p:nvPr>
            <p:ph sz="half" idx="1"/>
          </p:nvPr>
        </p:nvSpPr>
        <p:spPr/>
        <p:txBody>
          <a:bodyPr>
            <a:normAutofit fontScale="80000"/>
          </a:bodyPr>
          <a:lstStyle/>
          <a:p>
            <a:pPr marL="0" indent="0">
              <a:buNone/>
            </a:pPr>
            <a:r>
              <a:rPr lang="en-US"/>
              <a:t> You can use jars, jars, or boxes at home to store all kinds of products. The reusable bags are the perfect complement for our purchases. They are durable and do not have as negative an impact as plastic. </a:t>
            </a:r>
          </a:p>
          <a:p>
            <a:pPr marL="0" indent="0">
              <a:buNone/>
            </a:pPr>
            <a:r>
              <a:rPr lang="en-US"/>
              <a:t> There’s also the option of bioplastic bags. these can be used as a container for organic garbage. They can also be made of paper, which takes care of the environment. If you opt for the plastic bag, make sure it is made with recycled materials and is reusable.</a:t>
            </a:r>
          </a:p>
        </p:txBody>
      </p:sp>
      <p:pic>
        <p:nvPicPr>
          <p:cNvPr id="5" name="Content Placeholder 4" descr="bags"/>
          <p:cNvPicPr>
            <a:picLocks noGrp="1" noChangeAspect="1"/>
          </p:cNvPicPr>
          <p:nvPr>
            <p:ph sz="half" idx="2"/>
          </p:nvPr>
        </p:nvPicPr>
        <p:blipFill>
          <a:blip r:embed="rId2" cstate="print"/>
          <a:stretch>
            <a:fillRect/>
          </a:stretch>
        </p:blipFill>
        <p:spPr>
          <a:xfrm>
            <a:off x="6172200" y="1825625"/>
            <a:ext cx="5181600" cy="3886200"/>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rot="5400000">
            <a:off x="12192000" y="365125"/>
            <a:ext cx="10515600" cy="1325563"/>
          </a:xfrm>
        </p:spPr>
        <p:txBody>
          <a:bodyPr/>
          <a:lstStyle/>
          <a:p>
            <a:pPr algn="ctr"/>
            <a:r>
              <a:rPr lang="en-US" b="1"/>
              <a:t>Don’t Shop Hungry</a:t>
            </a:r>
          </a:p>
        </p:txBody>
      </p:sp>
      <p:sp>
        <p:nvSpPr>
          <p:cNvPr id="3" name="Content Placeholder 2"/>
          <p:cNvSpPr>
            <a:spLocks noGrp="1"/>
          </p:cNvSpPr>
          <p:nvPr>
            <p:ph sz="half" idx="1"/>
          </p:nvPr>
        </p:nvSpPr>
        <p:spPr>
          <a:xfrm rot="10320000">
            <a:off x="1138555" y="-5020310"/>
            <a:ext cx="9914890" cy="4351655"/>
          </a:xfrm>
        </p:spPr>
        <p:txBody>
          <a:bodyPr/>
          <a:lstStyle/>
          <a:p>
            <a:pPr marL="0" indent="0">
              <a:buNone/>
            </a:pPr>
            <a:r>
              <a:rPr lang="en-US"/>
              <a:t> Another fairly common mistake is shopping on an empty stomach. Hunger drives you to buy more products than you really want or would not choose if you had already eaten. Try to go to the supermarket without hunger, otherwise, you will fill the cart with things you do not need.</a:t>
            </a:r>
          </a:p>
        </p:txBody>
      </p:sp>
      <p:pic>
        <p:nvPicPr>
          <p:cNvPr id="5" name="Content Placeholder 4" descr="yaaass"/>
          <p:cNvPicPr>
            <a:picLocks noGrp="1" noChangeAspect="1"/>
          </p:cNvPicPr>
          <p:nvPr>
            <p:ph sz="half" idx="2"/>
          </p:nvPr>
        </p:nvPicPr>
        <p:blipFill>
          <a:blip r:embed="rId2" cstate="print"/>
          <a:stretch>
            <a:fillRect/>
          </a:stretch>
        </p:blipFill>
        <p:spPr>
          <a:xfrm rot="180000">
            <a:off x="3556635" y="7115175"/>
            <a:ext cx="5078730" cy="253936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000">
        <p:push dir="u"/>
      </p:transition>
    </mc:Choice>
    <mc:Fallback>
      <p:transition spd="slow">
        <p:push dir="u"/>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algn="ctr"/>
            <a:r>
              <a:rPr lang="en-US" b="1"/>
              <a:t>Don’t Shop Hungry</a:t>
            </a:r>
          </a:p>
        </p:txBody>
      </p:sp>
      <p:sp>
        <p:nvSpPr>
          <p:cNvPr id="3" name="Content Placeholder 2"/>
          <p:cNvSpPr>
            <a:spLocks noGrp="1"/>
          </p:cNvSpPr>
          <p:nvPr>
            <p:ph sz="half" idx="1"/>
          </p:nvPr>
        </p:nvSpPr>
        <p:spPr>
          <a:xfrm>
            <a:off x="838200" y="1691005"/>
            <a:ext cx="9914890" cy="4351655"/>
          </a:xfrm>
        </p:spPr>
        <p:txBody>
          <a:bodyPr/>
          <a:lstStyle/>
          <a:p>
            <a:pPr marL="0" indent="0">
              <a:buNone/>
            </a:pPr>
            <a:r>
              <a:rPr lang="en-US"/>
              <a:t> Another fairly common mistake is shopping on an empty stomach. Hunger drives you to buy more products than you really want or would not choose if you had already eaten. Try to go to the supermarket without hunger, otherwise, you will fill the cart with things you do not need.</a:t>
            </a:r>
          </a:p>
        </p:txBody>
      </p:sp>
      <p:pic>
        <p:nvPicPr>
          <p:cNvPr id="5" name="Content Placeholder 4" descr="yaaass"/>
          <p:cNvPicPr>
            <a:picLocks noGrp="1" noChangeAspect="1"/>
          </p:cNvPicPr>
          <p:nvPr>
            <p:ph sz="half" idx="2"/>
          </p:nvPr>
        </p:nvPicPr>
        <p:blipFill>
          <a:blip r:embed="rId2" cstate="print"/>
          <a:stretch>
            <a:fillRect/>
          </a:stretch>
        </p:blipFill>
        <p:spPr>
          <a:xfrm>
            <a:off x="3556635" y="3907155"/>
            <a:ext cx="5078730" cy="2539365"/>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2600960"/>
            <a:ext cx="12191365" cy="1001395"/>
          </a:xfrm>
          <a:gradFill>
            <a:lin ang="4800000"/>
          </a:gradFill>
          <a:ln w="28575" cmpd="sng">
            <a:solidFill>
              <a:schemeClr val="accent6">
                <a:lumMod val="50000"/>
              </a:schemeClr>
            </a:solidFill>
            <a:prstDash val="solid"/>
          </a:ln>
        </p:spPr>
        <p:style>
          <a:lnRef idx="2">
            <a:schemeClr val="accent6"/>
          </a:lnRef>
          <a:fillRef idx="2">
            <a:schemeClr val="accent6"/>
          </a:fillRef>
          <a:effectRef idx="0">
            <a:srgbClr val="FFFFFF"/>
          </a:effectRef>
          <a:fontRef idx="minor">
            <a:schemeClr val="lt1"/>
          </a:fontRef>
        </p:style>
        <p:txBody>
          <a:bodyPr>
            <a:normAutofit fontScale="90000"/>
            <a:scene3d>
              <a:camera prst="obliqueBottomLeft"/>
              <a:lightRig rig="threePt" dir="t"/>
            </a:scene3d>
          </a:bodyPr>
          <a:lstStyle/>
          <a:p>
            <a:r>
              <a:rPr lang="en-US" dirty="0">
                <a:ln>
                  <a:solidFill>
                    <a:sysClr val="windowText" lastClr="000000"/>
                  </a:solidFill>
                </a:ln>
                <a:solidFill>
                  <a:schemeClr val="accent6"/>
                </a:solidFill>
                <a:latin typeface="Comic Sans MS" panose="030F0702030302020204" charset="0"/>
                <a:cs typeface="Comic Sans MS" panose="030F0702030302020204" charset="0"/>
              </a:rPr>
              <a:t>Green </a:t>
            </a:r>
            <a:r>
              <a:rPr lang="en-US" dirty="0">
                <a:ln>
                  <a:solidFill>
                    <a:sysClr val="windowText" lastClr="000000"/>
                  </a:solidFill>
                </a:ln>
                <a:solidFill>
                  <a:schemeClr val="accent6"/>
                </a:solidFill>
                <a:effectLst>
                  <a:outerShdw blurRad="50800" dist="38100" dir="18900000" algn="bl" rotWithShape="0">
                    <a:prstClr val="black">
                      <a:alpha val="40000"/>
                    </a:prstClr>
                  </a:outerShdw>
                </a:effectLst>
                <a:latin typeface="Comic Sans MS" panose="030F0702030302020204" charset="0"/>
                <a:cs typeface="Comic Sans MS" panose="030F0702030302020204" charset="0"/>
              </a:rPr>
              <a:t>Shopping Guide</a:t>
            </a:r>
          </a:p>
        </p:txBody>
      </p:sp>
      <p:sp>
        <p:nvSpPr>
          <p:cNvPr id="3" name="Subtitle 2"/>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Tm="0">
        <p159:morph option="byObject"/>
      </p:transition>
    </mc:Choice>
    <mc:Fallback>
      <p:transition spd="slow" advTm="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100000">
              <a:schemeClr val="accent1">
                <a:lumMod val="5000"/>
                <a:lumOff val="95000"/>
              </a:schemeClr>
            </a:gs>
            <a:gs pos="69000">
              <a:schemeClr val="accent6">
                <a:lumMod val="60000"/>
                <a:lumOff val="40000"/>
              </a:schemeClr>
            </a:gs>
            <a:gs pos="38000">
              <a:schemeClr val="accent6"/>
            </a:gs>
            <a:gs pos="1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3601065" y="6858000"/>
            <a:ext cx="39394130" cy="18409285"/>
          </a:xfrm>
        </p:spPr>
        <p:txBody>
          <a:bodyPr>
            <a:noAutofit/>
          </a:bodyPr>
          <a:lstStyle/>
          <a:p>
            <a:pPr marL="0" indent="0" algn="ctr">
              <a:buNone/>
            </a:pPr>
            <a:r>
              <a:rPr lang="en-US" sz="50000"/>
              <a:t>Thank you for your attention! </a:t>
            </a:r>
          </a:p>
        </p:txBody>
      </p:sp>
      <p:sp>
        <p:nvSpPr>
          <p:cNvPr id="4" name="Content Placeholder 3"/>
          <p:cNvSpPr>
            <a:spLocks noGrp="1"/>
          </p:cNvSpPr>
          <p:nvPr>
            <p:ph sz="half" idx="2"/>
          </p:nvPr>
        </p:nvSpPr>
        <p:spPr>
          <a:xfrm rot="19260000">
            <a:off x="-5973445" y="361950"/>
            <a:ext cx="5181600" cy="4351338"/>
          </a:xfrm>
        </p:spPr>
        <p:txBody>
          <a:bodyPr/>
          <a:lstStyle/>
          <a:p>
            <a:pPr marL="0" indent="0">
              <a:buNone/>
            </a:pPr>
            <a:r>
              <a:rPr lang="en-US"/>
              <a:t>By: Ektenidi Anastasia</a:t>
            </a:r>
          </a:p>
          <a:p>
            <a:pPr marL="0" indent="0">
              <a:buNone/>
            </a:pPr>
            <a:r>
              <a:rPr lang="en-US"/>
              <a:t>       Tzima Sofia</a:t>
            </a:r>
          </a:p>
          <a:p>
            <a:pPr marL="0" indent="0">
              <a:buNone/>
            </a:pPr>
            <a:r>
              <a:rPr lang="en-US"/>
              <a:t>       Fotini Koyrtsalidoy =)</a:t>
            </a:r>
          </a:p>
        </p:txBody>
      </p:sp>
      <p:sp>
        <p:nvSpPr>
          <p:cNvPr id="5" name="Text Box 4"/>
          <p:cNvSpPr txBox="1"/>
          <p:nvPr/>
        </p:nvSpPr>
        <p:spPr>
          <a:xfrm>
            <a:off x="12192000" y="2353945"/>
            <a:ext cx="8358505" cy="368300"/>
          </a:xfrm>
          <a:prstGeom prst="rect">
            <a:avLst/>
          </a:prstGeom>
          <a:noFill/>
        </p:spPr>
        <p:txBody>
          <a:bodyPr wrap="square" rtlCol="0">
            <a:spAutoFit/>
          </a:bodyPr>
          <a:lstStyle/>
          <a:p>
            <a:r>
              <a:rPr lang="en-US"/>
              <a:t>We hope you enjoyed our presentation and found it interesting as well as helpful!!</a:t>
            </a:r>
          </a:p>
        </p:txBody>
      </p:sp>
    </p:spTree>
  </p:cSld>
  <p:clrMapOvr>
    <a:masterClrMapping/>
  </p:clrMapOvr>
  <mc:AlternateContent xmlns:mc="http://schemas.openxmlformats.org/markup-compatibility/2006">
    <mc:Choice xmlns:p14="http://schemas.microsoft.com/office/powerpoint/2010/main" xmlns="" Requires="p14">
      <p:transition spd="slow" p14:dur="1000">
        <p:wheel spokes="2"/>
      </p:transition>
    </mc:Choice>
    <mc:Fallback>
      <p:transition spd="slow">
        <p:wheel spokes="2"/>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100000">
              <a:schemeClr val="accent1">
                <a:lumMod val="5000"/>
                <a:lumOff val="95000"/>
              </a:schemeClr>
            </a:gs>
            <a:gs pos="69000">
              <a:schemeClr val="accent6">
                <a:lumMod val="60000"/>
                <a:lumOff val="40000"/>
              </a:schemeClr>
            </a:gs>
            <a:gs pos="38000">
              <a:schemeClr val="accent6"/>
            </a:gs>
            <a:gs pos="1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05200" y="1336040"/>
            <a:ext cx="5181600" cy="4351338"/>
          </a:xfrm>
        </p:spPr>
        <p:txBody>
          <a:bodyPr/>
          <a:lstStyle/>
          <a:p>
            <a:pPr marL="0" indent="0">
              <a:buNone/>
            </a:pPr>
            <a:r>
              <a:rPr lang="en-US"/>
              <a:t>Thank you for your attention! </a:t>
            </a:r>
          </a:p>
        </p:txBody>
      </p:sp>
      <p:sp>
        <p:nvSpPr>
          <p:cNvPr id="4" name="Content Placeholder 3"/>
          <p:cNvSpPr>
            <a:spLocks noGrp="1"/>
          </p:cNvSpPr>
          <p:nvPr>
            <p:ph sz="half" idx="2"/>
          </p:nvPr>
        </p:nvSpPr>
        <p:spPr>
          <a:xfrm>
            <a:off x="3369945" y="4275455"/>
            <a:ext cx="5181600" cy="4351338"/>
          </a:xfrm>
        </p:spPr>
        <p:txBody>
          <a:bodyPr/>
          <a:lstStyle/>
          <a:p>
            <a:pPr marL="0" indent="0">
              <a:buNone/>
            </a:pPr>
            <a:r>
              <a:rPr lang="en-US"/>
              <a:t>By: Ektenidi Anastasia</a:t>
            </a:r>
          </a:p>
          <a:p>
            <a:pPr marL="0" indent="0">
              <a:buNone/>
            </a:pPr>
            <a:r>
              <a:rPr lang="en-US"/>
              <a:t>       Tzima Sofia</a:t>
            </a:r>
          </a:p>
          <a:p>
            <a:pPr marL="0" indent="0">
              <a:buNone/>
            </a:pPr>
            <a:r>
              <a:rPr lang="en-US"/>
              <a:t>       Fotini Koyrtsalidoy =)</a:t>
            </a:r>
          </a:p>
        </p:txBody>
      </p:sp>
      <p:sp>
        <p:nvSpPr>
          <p:cNvPr id="5" name="Text Box 4"/>
          <p:cNvSpPr txBox="1"/>
          <p:nvPr/>
        </p:nvSpPr>
        <p:spPr>
          <a:xfrm>
            <a:off x="1772285" y="2353945"/>
            <a:ext cx="8358505" cy="368300"/>
          </a:xfrm>
          <a:prstGeom prst="rect">
            <a:avLst/>
          </a:prstGeom>
          <a:noFill/>
        </p:spPr>
        <p:txBody>
          <a:bodyPr wrap="square" rtlCol="0">
            <a:spAutoFit/>
          </a:bodyPr>
          <a:lstStyle/>
          <a:p>
            <a:r>
              <a:rPr lang="en-US"/>
              <a:t>We hope you enjoyed our presentation and found it interesting as well as helpful!!</a:t>
            </a:r>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35" y="6858000"/>
            <a:ext cx="12191365" cy="1001395"/>
          </a:xfrm>
          <a:gradFill>
            <a:lin ang="4800000"/>
          </a:gradFill>
          <a:ln w="28575" cmpd="sng">
            <a:solidFill>
              <a:schemeClr val="accent6">
                <a:lumMod val="50000"/>
              </a:schemeClr>
            </a:solidFill>
            <a:prstDash val="solid"/>
          </a:ln>
        </p:spPr>
        <p:style>
          <a:lnRef idx="2">
            <a:schemeClr val="accent6"/>
          </a:lnRef>
          <a:fillRef idx="2">
            <a:schemeClr val="accent6"/>
          </a:fillRef>
          <a:effectRef idx="0">
            <a:srgbClr val="FFFFFF"/>
          </a:effectRef>
          <a:fontRef idx="minor">
            <a:schemeClr val="lt1"/>
          </a:fontRef>
        </p:style>
        <p:txBody>
          <a:bodyPr>
            <a:normAutofit fontScale="90000"/>
            <a:scene3d>
              <a:camera prst="obliqueBottomLeft"/>
              <a:lightRig rig="threePt" dir="t"/>
            </a:scene3d>
          </a:bodyPr>
          <a:lstStyle/>
          <a:p>
            <a:r>
              <a:rPr lang="en-US" dirty="0">
                <a:ln>
                  <a:solidFill>
                    <a:sysClr val="windowText" lastClr="000000"/>
                  </a:solidFill>
                </a:ln>
                <a:solidFill>
                  <a:schemeClr val="accent6"/>
                </a:solidFill>
                <a:latin typeface="Comic Sans MS" panose="030F0702030302020204" charset="0"/>
                <a:cs typeface="Comic Sans MS" panose="030F0702030302020204" charset="0"/>
              </a:rPr>
              <a:t>Green </a:t>
            </a:r>
            <a:r>
              <a:rPr lang="en-US" dirty="0">
                <a:ln>
                  <a:solidFill>
                    <a:sysClr val="windowText" lastClr="000000"/>
                  </a:solidFill>
                </a:ln>
                <a:solidFill>
                  <a:schemeClr val="accent6"/>
                </a:solidFill>
                <a:effectLst>
                  <a:outerShdw blurRad="50800" dist="38100" dir="18900000" algn="bl" rotWithShape="0">
                    <a:prstClr val="black">
                      <a:alpha val="40000"/>
                    </a:prstClr>
                  </a:outerShdw>
                </a:effectLst>
                <a:latin typeface="Comic Sans MS" panose="030F0702030302020204" charset="0"/>
                <a:cs typeface="Comic Sans MS" panose="030F0702030302020204" charset="0"/>
              </a:rPr>
              <a:t>Shopping Guide</a:t>
            </a:r>
          </a:p>
        </p:txBody>
      </p:sp>
      <p:sp>
        <p:nvSpPr>
          <p:cNvPr id="3" name="Subtitle 2"/>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Tm="0">
        <p159:morph option="byObject"/>
      </p:transition>
    </mc:Choice>
    <mc:Fallback>
      <p:transition spd="slow" advTm="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325880"/>
            <a:ext cx="10515600" cy="1325563"/>
          </a:xfrm>
        </p:spPr>
        <p:txBody>
          <a:bodyPr/>
          <a:lstStyle/>
          <a:p>
            <a:r>
              <a:rPr lang="en-US" b="1"/>
              <a:t>What is Green Shopping?</a:t>
            </a:r>
          </a:p>
        </p:txBody>
      </p:sp>
      <p:sp>
        <p:nvSpPr>
          <p:cNvPr id="3" name="Content Placeholder 2"/>
          <p:cNvSpPr>
            <a:spLocks noGrp="1"/>
          </p:cNvSpPr>
          <p:nvPr>
            <p:ph sz="half" idx="1"/>
          </p:nvPr>
        </p:nvSpPr>
        <p:spPr>
          <a:xfrm>
            <a:off x="1036320" y="7269480"/>
            <a:ext cx="10317480" cy="4351655"/>
          </a:xfrm>
        </p:spPr>
        <p:txBody>
          <a:bodyPr/>
          <a:lstStyle/>
          <a:p>
            <a:pPr marL="0" indent="0">
              <a:buNone/>
            </a:pPr>
            <a:r>
              <a:rPr lang="en-US"/>
              <a:t> Climate change threatens our entire planet, but your shopping habits can help in the fight against it! Many individuals, companies, and governments have begun to support social responsibility efforts, such as carbon footprint reductions, the growth of green technology like solar power. Today, businesses around the world now choose to create and stock sustainable products, as many mindful shoppers are now considering a good’s impact on the planet before a good’s price.</a:t>
            </a:r>
          </a:p>
          <a:p>
            <a:pPr marL="0" indent="0">
              <a:buNone/>
            </a:pPr>
            <a:r>
              <a:rPr lang="en-US"/>
              <a:t> </a:t>
            </a:r>
          </a:p>
          <a:p>
            <a:pPr marL="0" indent="0">
              <a:buNone/>
            </a:pPr>
            <a:r>
              <a:rPr lang="en-US"/>
              <a:t>But what should we do more specifically?</a:t>
            </a:r>
          </a:p>
        </p:txBody>
      </p:sp>
      <p:pic>
        <p:nvPicPr>
          <p:cNvPr id="4" name="Content Placeholder 3" descr="31306616-green-shopping"/>
          <p:cNvPicPr>
            <a:picLocks noGrp="1" noChangeAspect="1"/>
          </p:cNvPicPr>
          <p:nvPr>
            <p:ph sz="half" idx="2"/>
          </p:nvPr>
        </p:nvPicPr>
        <p:blipFill>
          <a:blip r:embed="rId2" cstate="print"/>
          <a:stretch>
            <a:fillRect/>
          </a:stretch>
        </p:blipFill>
        <p:spPr>
          <a:xfrm>
            <a:off x="12376785" y="4758055"/>
            <a:ext cx="1920875" cy="187515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000">
        <p:cover dir="d"/>
      </p:transition>
    </mc:Choice>
    <mc:Fallback>
      <p:transition spd="slow">
        <p:cover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What is Green Shopping?</a:t>
            </a:r>
          </a:p>
        </p:txBody>
      </p:sp>
      <p:sp>
        <p:nvSpPr>
          <p:cNvPr id="3" name="Content Placeholder 2"/>
          <p:cNvSpPr>
            <a:spLocks noGrp="1"/>
          </p:cNvSpPr>
          <p:nvPr>
            <p:ph sz="half" idx="1"/>
          </p:nvPr>
        </p:nvSpPr>
        <p:spPr>
          <a:xfrm>
            <a:off x="838200" y="1825625"/>
            <a:ext cx="10317480" cy="4351655"/>
          </a:xfrm>
        </p:spPr>
        <p:txBody>
          <a:bodyPr/>
          <a:lstStyle/>
          <a:p>
            <a:pPr marL="0" indent="0">
              <a:buNone/>
            </a:pPr>
            <a:r>
              <a:rPr lang="en-US"/>
              <a:t> Climate change threatens our entire planet, but your shopping habits can help in the fight against it! Many individuals, companies, and governments have begun to support social responsibility efforts, such as carbon footprint reductions, the growth of green technology like solar power. Today, businesses around the world now choose to create and stock sustainable products, as many mindful shoppers are now considering a good’s impact on the planet before a good’s price.</a:t>
            </a:r>
          </a:p>
          <a:p>
            <a:pPr marL="0" indent="0">
              <a:buNone/>
            </a:pPr>
            <a:r>
              <a:rPr lang="en-US"/>
              <a:t> </a:t>
            </a:r>
          </a:p>
          <a:p>
            <a:pPr marL="0" indent="0">
              <a:buNone/>
            </a:pPr>
            <a:r>
              <a:rPr lang="en-US"/>
              <a:t>But what should we do more specifically?</a:t>
            </a:r>
          </a:p>
        </p:txBody>
      </p:sp>
      <p:pic>
        <p:nvPicPr>
          <p:cNvPr id="4" name="Content Placeholder 3" descr="31306616-green-shopping"/>
          <p:cNvPicPr>
            <a:picLocks noGrp="1" noChangeAspect="1"/>
          </p:cNvPicPr>
          <p:nvPr>
            <p:ph sz="half" idx="2"/>
          </p:nvPr>
        </p:nvPicPr>
        <p:blipFill>
          <a:blip r:embed="rId2" cstate="print"/>
          <a:stretch>
            <a:fillRect/>
          </a:stretch>
        </p:blipFill>
        <p:spPr>
          <a:xfrm>
            <a:off x="8528685" y="4758055"/>
            <a:ext cx="1920875" cy="1875155"/>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rot="10800000">
            <a:off x="838200" y="-1325880"/>
            <a:ext cx="10515600" cy="1325563"/>
          </a:xfrm>
        </p:spPr>
        <p:txBody>
          <a:bodyPr/>
          <a:lstStyle/>
          <a:p>
            <a:pPr algn="ctr"/>
            <a:r>
              <a:rPr lang="en-US" sz="5400" b="1"/>
              <a:t>Buy Local</a:t>
            </a:r>
          </a:p>
        </p:txBody>
      </p:sp>
      <p:sp>
        <p:nvSpPr>
          <p:cNvPr id="3" name="Content Placeholder 2"/>
          <p:cNvSpPr>
            <a:spLocks noGrp="1"/>
          </p:cNvSpPr>
          <p:nvPr>
            <p:ph sz="half" idx="1"/>
          </p:nvPr>
        </p:nvSpPr>
        <p:spPr>
          <a:xfrm>
            <a:off x="-10328910" y="1566545"/>
            <a:ext cx="10328910" cy="4351655"/>
          </a:xfrm>
        </p:spPr>
        <p:txBody>
          <a:bodyPr>
            <a:normAutofit lnSpcReduction="10000"/>
          </a:bodyPr>
          <a:lstStyle/>
          <a:p>
            <a:pPr marL="0" indent="0">
              <a:buNone/>
            </a:pPr>
            <a:r>
              <a:rPr lang="en-US"/>
              <a:t> If possible, always shop environmentally friendly by purchasing your products from local companies and stores. Shopping local means you're buying items that were manufactured in your immediate area, which is an easy way to increase your eco-conscious shopping.</a:t>
            </a:r>
          </a:p>
          <a:p>
            <a:pPr marL="0" indent="0">
              <a:buNone/>
            </a:pPr>
            <a:endParaRPr lang="en-US"/>
          </a:p>
          <a:p>
            <a:pPr marL="0" indent="0">
              <a:buNone/>
            </a:pPr>
            <a:endParaRPr lang="en-US"/>
          </a:p>
        </p:txBody>
      </p:sp>
      <p:sp>
        <p:nvSpPr>
          <p:cNvPr id="4" name="Text Box 3"/>
          <p:cNvSpPr txBox="1"/>
          <p:nvPr/>
        </p:nvSpPr>
        <p:spPr>
          <a:xfrm>
            <a:off x="607060" y="7229475"/>
            <a:ext cx="5832475" cy="3538220"/>
          </a:xfrm>
          <a:prstGeom prst="rect">
            <a:avLst/>
          </a:prstGeom>
          <a:noFill/>
        </p:spPr>
        <p:txBody>
          <a:bodyPr wrap="square" rtlCol="0" anchor="t">
            <a:noAutofit/>
          </a:bodyPr>
          <a:lstStyle/>
          <a:p>
            <a:pPr marL="0" indent="0">
              <a:buNone/>
            </a:pPr>
            <a:r>
              <a:rPr lang="en-US" sz="2000">
                <a:sym typeface="+mn-ea"/>
              </a:rPr>
              <a:t>The logic is simple: When you ship products over long distances, the airplanes, trucks, and cars used in that transportation emit greenhouse gases that contribute to air and land pollution. In other words, an apple grown 30 miles away is usually far more eco-friendly than one that traveled 3,000 miles to reach your grocery store. If the products were locally harvested or made, the environmental impact is usually lower.</a:t>
            </a:r>
          </a:p>
        </p:txBody>
      </p:sp>
      <p:pic>
        <p:nvPicPr>
          <p:cNvPr id="6" name="Content Placeholder 5" descr="63626814-woman-buying-vegetables-in-organic-section-of-supermarket"/>
          <p:cNvPicPr>
            <a:picLocks noGrp="1" noChangeAspect="1"/>
          </p:cNvPicPr>
          <p:nvPr>
            <p:ph sz="half" idx="2"/>
          </p:nvPr>
        </p:nvPicPr>
        <p:blipFill>
          <a:blip r:embed="rId2" cstate="print"/>
          <a:stretch>
            <a:fillRect/>
          </a:stretch>
        </p:blipFill>
        <p:spPr>
          <a:xfrm>
            <a:off x="-3962400" y="-2639695"/>
            <a:ext cx="3962400" cy="263969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000">
        <p:push dir="u"/>
      </p:transition>
    </mc:Choice>
    <mc:Fallback>
      <p:transition spd="slow">
        <p:push dir="u"/>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a:t>Buy Local</a:t>
            </a:r>
          </a:p>
        </p:txBody>
      </p:sp>
      <p:sp>
        <p:nvSpPr>
          <p:cNvPr id="3" name="Content Placeholder 2"/>
          <p:cNvSpPr>
            <a:spLocks noGrp="1"/>
          </p:cNvSpPr>
          <p:nvPr>
            <p:ph sz="half" idx="1"/>
          </p:nvPr>
        </p:nvSpPr>
        <p:spPr>
          <a:xfrm>
            <a:off x="838200" y="1566545"/>
            <a:ext cx="10328910" cy="4351655"/>
          </a:xfrm>
        </p:spPr>
        <p:txBody>
          <a:bodyPr>
            <a:normAutofit lnSpcReduction="10000"/>
          </a:bodyPr>
          <a:lstStyle/>
          <a:p>
            <a:pPr marL="0" indent="0">
              <a:buNone/>
            </a:pPr>
            <a:r>
              <a:rPr lang="en-US"/>
              <a:t> If possible, always shop environmentally friendly by purchasing your products from local companies and stores. Shopping local means you're buying items that were manufactured in your immediate area, which is an easy way to increase your eco-conscious shopping.</a:t>
            </a:r>
          </a:p>
          <a:p>
            <a:pPr marL="0" indent="0">
              <a:buNone/>
            </a:pPr>
            <a:endParaRPr lang="en-US"/>
          </a:p>
          <a:p>
            <a:pPr marL="0" indent="0">
              <a:buNone/>
            </a:pPr>
            <a:endParaRPr lang="en-US"/>
          </a:p>
        </p:txBody>
      </p:sp>
      <p:sp>
        <p:nvSpPr>
          <p:cNvPr id="4" name="Text Box 3"/>
          <p:cNvSpPr txBox="1"/>
          <p:nvPr/>
        </p:nvSpPr>
        <p:spPr>
          <a:xfrm>
            <a:off x="838200" y="3159760"/>
            <a:ext cx="4667250" cy="3538220"/>
          </a:xfrm>
          <a:prstGeom prst="rect">
            <a:avLst/>
          </a:prstGeom>
          <a:noFill/>
        </p:spPr>
        <p:txBody>
          <a:bodyPr wrap="square" rtlCol="0" anchor="t">
            <a:noAutofit/>
          </a:bodyPr>
          <a:lstStyle/>
          <a:p>
            <a:pPr marL="0" indent="0">
              <a:buNone/>
            </a:pPr>
            <a:r>
              <a:rPr lang="en-US" sz="2000">
                <a:sym typeface="+mn-ea"/>
              </a:rPr>
              <a:t>The logic is simple: When you ship products over long distances, the airplanes, trucks, and cars used in that transportation emit greenhouse gases that contribute to air and land pollution. In other words, an apple grown 30 miles away is usually far more eco-friendly than one that traveled 3,000 miles to reach your grocery store. If the products were locally harvested or made, the environmental impact is usually lower.</a:t>
            </a:r>
          </a:p>
        </p:txBody>
      </p:sp>
      <p:pic>
        <p:nvPicPr>
          <p:cNvPr id="6" name="Content Placeholder 5" descr="63626814-woman-buying-vegetables-in-organic-section-of-supermarket"/>
          <p:cNvPicPr>
            <a:picLocks noGrp="1" noChangeAspect="1"/>
          </p:cNvPicPr>
          <p:nvPr>
            <p:ph sz="half" idx="2"/>
          </p:nvPr>
        </p:nvPicPr>
        <p:blipFill>
          <a:blip r:embed="rId2" cstate="print"/>
          <a:stretch>
            <a:fillRect/>
          </a:stretch>
        </p:blipFill>
        <p:spPr>
          <a:xfrm>
            <a:off x="6670675" y="3278505"/>
            <a:ext cx="3962400" cy="2639695"/>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0"/>
            <a:ext cx="10515600" cy="1325563"/>
          </a:xfrm>
        </p:spPr>
        <p:txBody>
          <a:bodyPr/>
          <a:lstStyle/>
          <a:p>
            <a:pPr algn="ctr"/>
            <a:r>
              <a:rPr lang="en-US" b="1"/>
              <a:t>Choose Organic and Natural Products</a:t>
            </a:r>
          </a:p>
        </p:txBody>
      </p:sp>
      <p:sp>
        <p:nvSpPr>
          <p:cNvPr id="3" name="Content Placeholder 2"/>
          <p:cNvSpPr>
            <a:spLocks noGrp="1"/>
          </p:cNvSpPr>
          <p:nvPr>
            <p:ph sz="half" idx="1"/>
          </p:nvPr>
        </p:nvSpPr>
        <p:spPr>
          <a:xfrm>
            <a:off x="-5181600" y="1825625"/>
            <a:ext cx="5181600" cy="4351338"/>
          </a:xfrm>
        </p:spPr>
        <p:txBody>
          <a:bodyPr>
            <a:normAutofit lnSpcReduction="20000"/>
          </a:bodyPr>
          <a:lstStyle/>
          <a:p>
            <a:pPr marL="0" indent="0" algn="ctr">
              <a:buNone/>
            </a:pPr>
            <a:r>
              <a:rPr lang="en-US"/>
              <a:t> Buying organic and natural products helps both sides because it encourages companies to create, stock, and sell more eco-friendly products. This includes organic foods as well as cleaning products made from natural materials, using sustainable processes and resources instead of strong chemicals. </a:t>
            </a:r>
          </a:p>
          <a:p>
            <a:pPr marL="0" indent="0">
              <a:buNone/>
            </a:pPr>
            <a:r>
              <a:rPr lang="en-US"/>
              <a:t> </a:t>
            </a:r>
          </a:p>
          <a:p>
            <a:pPr marL="0" indent="0">
              <a:buNone/>
            </a:pPr>
            <a:endParaRPr lang="en-US"/>
          </a:p>
        </p:txBody>
      </p:sp>
      <p:pic>
        <p:nvPicPr>
          <p:cNvPr id="4" name="Content Placeholder 3" descr="αρχείο λήψης"/>
          <p:cNvPicPr>
            <a:picLocks noGrp="1" noChangeAspect="1"/>
          </p:cNvPicPr>
          <p:nvPr>
            <p:ph sz="half" idx="2"/>
          </p:nvPr>
        </p:nvPicPr>
        <p:blipFill>
          <a:blip r:embed="rId2" cstate="print"/>
          <a:stretch>
            <a:fillRect/>
          </a:stretch>
        </p:blipFill>
        <p:spPr>
          <a:xfrm rot="10800000">
            <a:off x="-2613660" y="-1818640"/>
            <a:ext cx="2657475" cy="1724025"/>
          </a:xfrm>
          <a:prstGeom prst="rect">
            <a:avLst/>
          </a:prstGeom>
        </p:spPr>
      </p:pic>
      <p:sp>
        <p:nvSpPr>
          <p:cNvPr id="5" name="Text Box 4"/>
          <p:cNvSpPr txBox="1"/>
          <p:nvPr/>
        </p:nvSpPr>
        <p:spPr>
          <a:xfrm>
            <a:off x="12192000" y="1691005"/>
            <a:ext cx="4555490" cy="3145790"/>
          </a:xfrm>
          <a:prstGeom prst="rect">
            <a:avLst/>
          </a:prstGeom>
          <a:noFill/>
        </p:spPr>
        <p:txBody>
          <a:bodyPr wrap="square" rtlCol="0" anchor="t">
            <a:noAutofit/>
          </a:bodyPr>
          <a:lstStyle/>
          <a:p>
            <a:pPr algn="ctr"/>
            <a:r>
              <a:rPr lang="en-US"/>
              <a:t> I</a:t>
            </a:r>
            <a:r>
              <a:rPr lang="en-US" sz="2400"/>
              <a:t>t’s simple supply and demand in action. When your shopping cart is full of environmentally friendly items, you’re telling companies that you value the health of the planet, and you appreciate that they want to lessen their impact on the environment too.</a:t>
            </a:r>
          </a:p>
        </p:txBody>
      </p:sp>
      <p:pic>
        <p:nvPicPr>
          <p:cNvPr id="6" name="Picture 5" descr="aaaaaaaaa"/>
          <p:cNvPicPr>
            <a:picLocks noChangeAspect="1"/>
          </p:cNvPicPr>
          <p:nvPr/>
        </p:nvPicPr>
        <p:blipFill>
          <a:blip r:embed="rId3" cstate="print"/>
          <a:stretch>
            <a:fillRect/>
          </a:stretch>
        </p:blipFill>
        <p:spPr>
          <a:xfrm rot="10980000">
            <a:off x="12192000" y="-1551305"/>
            <a:ext cx="2619375" cy="1743075"/>
          </a:xfrm>
          <a:prstGeom prst="rect">
            <a:avLst/>
          </a:prstGeom>
        </p:spPr>
      </p:pic>
      <p:pic>
        <p:nvPicPr>
          <p:cNvPr id="7" name="Picture 6" descr="bhjvrdbyujhbjhv"/>
          <p:cNvPicPr>
            <a:picLocks noChangeAspect="1"/>
          </p:cNvPicPr>
          <p:nvPr/>
        </p:nvPicPr>
        <p:blipFill>
          <a:blip r:embed="rId4" cstate="print"/>
          <a:stretch>
            <a:fillRect/>
          </a:stretch>
        </p:blipFill>
        <p:spPr>
          <a:xfrm rot="10800000">
            <a:off x="4556760" y="-1818640"/>
            <a:ext cx="3078480" cy="172402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000">
        <p:push dir="u"/>
      </p:transition>
    </mc:Choice>
    <mc:Fallback>
      <p:transition spd="slow">
        <p:push dir="u"/>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60000"/>
                <a:lumOff val="40000"/>
              </a:schemeClr>
            </a:gs>
            <a:gs pos="90000">
              <a:schemeClr val="accent6"/>
            </a:gs>
            <a:gs pos="100000">
              <a:schemeClr val="accent6">
                <a:lumMod val="7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Choose Organic and Natural Products</a:t>
            </a:r>
          </a:p>
        </p:txBody>
      </p:sp>
      <p:sp>
        <p:nvSpPr>
          <p:cNvPr id="3" name="Content Placeholder 2"/>
          <p:cNvSpPr>
            <a:spLocks noGrp="1"/>
          </p:cNvSpPr>
          <p:nvPr>
            <p:ph sz="half" idx="1"/>
          </p:nvPr>
        </p:nvSpPr>
        <p:spPr/>
        <p:txBody>
          <a:bodyPr>
            <a:normAutofit lnSpcReduction="20000"/>
          </a:bodyPr>
          <a:lstStyle/>
          <a:p>
            <a:pPr marL="0" indent="0" algn="ctr">
              <a:buNone/>
            </a:pPr>
            <a:r>
              <a:rPr lang="en-US"/>
              <a:t> Buying organic and natural products helps both sides because it encourages companies to create, stock, and sell more eco-friendly products. This includes organic foods as well as cleaning products made from natural materials, using sustainable processes and resources instead of strong chemicals. </a:t>
            </a:r>
          </a:p>
          <a:p>
            <a:pPr marL="0" indent="0">
              <a:buNone/>
            </a:pPr>
            <a:r>
              <a:rPr lang="en-US"/>
              <a:t> </a:t>
            </a:r>
          </a:p>
          <a:p>
            <a:pPr marL="0" indent="0">
              <a:buNone/>
            </a:pPr>
            <a:endParaRPr lang="en-US"/>
          </a:p>
        </p:txBody>
      </p:sp>
      <p:pic>
        <p:nvPicPr>
          <p:cNvPr id="4" name="Content Placeholder 3" descr="αρχείο λήψης"/>
          <p:cNvPicPr>
            <a:picLocks noGrp="1" noChangeAspect="1"/>
          </p:cNvPicPr>
          <p:nvPr>
            <p:ph sz="half" idx="2"/>
          </p:nvPr>
        </p:nvPicPr>
        <p:blipFill>
          <a:blip r:embed="rId2" cstate="print"/>
          <a:stretch>
            <a:fillRect/>
          </a:stretch>
        </p:blipFill>
        <p:spPr>
          <a:xfrm>
            <a:off x="8357870" y="4971415"/>
            <a:ext cx="2657475" cy="1724025"/>
          </a:xfrm>
          <a:prstGeom prst="rect">
            <a:avLst/>
          </a:prstGeom>
        </p:spPr>
      </p:pic>
      <p:sp>
        <p:nvSpPr>
          <p:cNvPr id="5" name="Text Box 4"/>
          <p:cNvSpPr txBox="1"/>
          <p:nvPr/>
        </p:nvSpPr>
        <p:spPr>
          <a:xfrm>
            <a:off x="6798945" y="1825625"/>
            <a:ext cx="4555490" cy="3145790"/>
          </a:xfrm>
          <a:prstGeom prst="rect">
            <a:avLst/>
          </a:prstGeom>
          <a:noFill/>
        </p:spPr>
        <p:txBody>
          <a:bodyPr wrap="square" rtlCol="0" anchor="t">
            <a:noAutofit/>
          </a:bodyPr>
          <a:lstStyle/>
          <a:p>
            <a:pPr algn="ctr"/>
            <a:r>
              <a:rPr lang="en-US"/>
              <a:t> I</a:t>
            </a:r>
            <a:r>
              <a:rPr lang="en-US" sz="2400"/>
              <a:t>t’s simple supply and demand in action. When your shopping cart is full of environmentally friendly items, you’re telling companies that you value the health of the planet, and you appreciate that they want to lessen their impact on the environment too.</a:t>
            </a:r>
          </a:p>
        </p:txBody>
      </p:sp>
      <p:pic>
        <p:nvPicPr>
          <p:cNvPr id="6" name="Picture 5" descr="aaaaaaaaa"/>
          <p:cNvPicPr>
            <a:picLocks noChangeAspect="1"/>
          </p:cNvPicPr>
          <p:nvPr/>
        </p:nvPicPr>
        <p:blipFill>
          <a:blip r:embed="rId3" cstate="print"/>
          <a:stretch>
            <a:fillRect/>
          </a:stretch>
        </p:blipFill>
        <p:spPr>
          <a:xfrm>
            <a:off x="480695" y="4971415"/>
            <a:ext cx="2619375" cy="1743075"/>
          </a:xfrm>
          <a:prstGeom prst="rect">
            <a:avLst/>
          </a:prstGeom>
        </p:spPr>
      </p:pic>
      <p:pic>
        <p:nvPicPr>
          <p:cNvPr id="7" name="Picture 6" descr="bhjvrdbyujhbjhv"/>
          <p:cNvPicPr>
            <a:picLocks noChangeAspect="1"/>
          </p:cNvPicPr>
          <p:nvPr/>
        </p:nvPicPr>
        <p:blipFill>
          <a:blip r:embed="rId4" cstate="print"/>
          <a:stretch>
            <a:fillRect/>
          </a:stretch>
        </p:blipFill>
        <p:spPr>
          <a:xfrm>
            <a:off x="4197350" y="4971415"/>
            <a:ext cx="3078480" cy="1724025"/>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1787</Words>
  <Application>Microsoft Office PowerPoint</Application>
  <PresentationFormat>Προσαρμογή</PresentationFormat>
  <Paragraphs>67</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Office Theme</vt:lpstr>
      <vt:lpstr>Green Shopping Guide</vt:lpstr>
      <vt:lpstr>Green Shopping Guide</vt:lpstr>
      <vt:lpstr>Green Shopping Guide</vt:lpstr>
      <vt:lpstr>What is Green Shopping?</vt:lpstr>
      <vt:lpstr>What is Green Shopping?</vt:lpstr>
      <vt:lpstr>Buy Local</vt:lpstr>
      <vt:lpstr>Buy Local</vt:lpstr>
      <vt:lpstr>Choose Organic and Natural Products</vt:lpstr>
      <vt:lpstr>Choose Organic and Natural Products</vt:lpstr>
      <vt:lpstr>Reduce Your Online Order Deliveries</vt:lpstr>
      <vt:lpstr>Reduce Your Online Order Deliveries</vt:lpstr>
      <vt:lpstr>Shop at Eco-Friendly Stores</vt:lpstr>
      <vt:lpstr>Shop at Eco-Friendly Stores</vt:lpstr>
      <vt:lpstr>Buy in Season</vt:lpstr>
      <vt:lpstr>Buy in Season</vt:lpstr>
      <vt:lpstr>Bring your Own Bag</vt:lpstr>
      <vt:lpstr>Bring your Own Bag</vt:lpstr>
      <vt:lpstr>Don’t Shop Hungry</vt:lpstr>
      <vt:lpstr>Don’t Shop Hungry</vt:lpstr>
      <vt:lpstr>Διαφάνεια 20</vt:lpstr>
      <vt:lpstr>Διαφάνεια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Shopping</dc:title>
  <dc:creator>Pc-659</dc:creator>
  <cp:lastModifiedBy>Pc-659</cp:lastModifiedBy>
  <cp:revision>5</cp:revision>
  <dcterms:created xsi:type="dcterms:W3CDTF">2023-10-29T14:52:00Z</dcterms:created>
  <dcterms:modified xsi:type="dcterms:W3CDTF">2023-10-30T18:16:28Z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1A319320D9D641E985E87726C50AD1CC_11</vt:lpwstr>
  </property>
  <property fmtid="{D5CDD505-2E9C-101B-9397-08002B2CF9AE}" pid="3" name="KSOProductBuildVer">
    <vt:lpwstr>1033-12.2.0.13266</vt:lpwstr>
  </property>
</Properties>
</file>