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Πανοραμική 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5/1/23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5/1/23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l-GR"/>
              <a:t>Κάντε κλικ για να επεξεργαστείτε τον τίτλο υποδείγματος</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5/1/23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5/1/23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στήλες">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l-GR"/>
              <a:t>Κάντε κλικ για να επεξεργαστείτε τον τίτλο υποδείγματος</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5/1/23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Στήλη 3 εικόνων">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l-GR"/>
              <a:t>Κάντε κλικ για να επεξεργαστείτε τον τίτλο υποδείγματος</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3" name="Date Placeholder 2"/>
          <p:cNvSpPr>
            <a:spLocks noGrp="1"/>
          </p:cNvSpPr>
          <p:nvPr>
            <p:ph type="dt" sz="half" idx="10"/>
          </p:nvPr>
        </p:nvSpPr>
        <p:spPr/>
        <p:txBody>
          <a:bodyPr/>
          <a:lstStyle/>
          <a:p>
            <a:fld id="{48A87A34-81AB-432B-8DAE-1953F412C126}" type="datetimeFigureOut">
              <a:rPr lang="en-US" dirty="0"/>
              <a:t>5/1/23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l-GR"/>
              <a:t>Κάντε κλικ για να επεξεργαστείτε τον τίτλο υποδείγματος</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5/1/23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48A87A34-81AB-432B-8DAE-1953F412C126}" type="datetimeFigureOut">
              <a:rPr lang="en-US" dirty="0"/>
              <a:t>5/1/23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5/1/23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2" name="Content Placeholder 3"/>
          <p:cNvSpPr>
            <a:spLocks noGrp="1"/>
          </p:cNvSpPr>
          <p:nvPr>
            <p:ph sz="quarter" idx="13"/>
          </p:nvPr>
        </p:nvSpPr>
        <p:spPr>
          <a:xfrm>
            <a:off x="913774" y="3051012"/>
            <a:ext cx="5106027"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13" name="Content Placeholder 5"/>
          <p:cNvSpPr>
            <a:spLocks noGrp="1"/>
          </p:cNvSpPr>
          <p:nvPr>
            <p:ph sz="quarter" idx="14"/>
          </p:nvPr>
        </p:nvSpPr>
        <p:spPr>
          <a:xfrm>
            <a:off x="6172200" y="3051012"/>
            <a:ext cx="5105401" cy="2740187"/>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5/1/23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5/1/23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5/1/23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5/1/23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rgbClr val="EAEAEA"/>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8A87A34-81AB-432B-8DAE-1953F412C126}" type="datetimeFigureOut">
              <a:rPr lang="en-US" dirty="0"/>
              <a:t>5/1/23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5/1/23</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seametrics.com/blog/water-shortage-consequences/" TargetMode="External"/><Relationship Id="rId2" Type="http://schemas.openxmlformats.org/officeDocument/2006/relationships/hyperlink" Target="https://bio.libretexts.org/Bookshelves/Ecology/Environmental_Science_(Ha_and_Schleiger)/04%3A_Humans_and_the_Environment/4.02%3A_Water_Resources/4.2.03%3A_Water_Scarcity_and_Solutions" TargetMode="External"/><Relationship Id="rId1" Type="http://schemas.openxmlformats.org/officeDocument/2006/relationships/slideLayout" Target="../slideLayouts/slideLayout2.xml"/><Relationship Id="rId5" Type="http://schemas.openxmlformats.org/officeDocument/2006/relationships/hyperlink" Target="https://www.waterlogicaustralia.com.au/resources/blog/how-people-are-resolving-to-reduce-water-scarcity/" TargetMode="External"/><Relationship Id="rId4" Type="http://schemas.openxmlformats.org/officeDocument/2006/relationships/hyperlink" Target="https://solarimpulse.com/water-scarcity-solution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3A8F29-66DE-3DA3-EAEE-9E10526C5A57}"/>
              </a:ext>
            </a:extLst>
          </p:cNvPr>
          <p:cNvSpPr>
            <a:spLocks noGrp="1"/>
          </p:cNvSpPr>
          <p:nvPr>
            <p:ph type="ctrTitle"/>
          </p:nvPr>
        </p:nvSpPr>
        <p:spPr/>
        <p:txBody>
          <a:bodyPr/>
          <a:lstStyle/>
          <a:p>
            <a:r>
              <a:rPr lang="en-GB" b="1" dirty="0"/>
              <a:t>Water crisis</a:t>
            </a:r>
            <a:endParaRPr lang="el-GR" b="1" dirty="0"/>
          </a:p>
        </p:txBody>
      </p:sp>
      <p:sp>
        <p:nvSpPr>
          <p:cNvPr id="3" name="Υπότιτλος 2">
            <a:extLst>
              <a:ext uri="{FF2B5EF4-FFF2-40B4-BE49-F238E27FC236}">
                <a16:creationId xmlns:a16="http://schemas.microsoft.com/office/drawing/2014/main" id="{C5EF3CC1-1FB8-FE59-B596-250DB36D4266}"/>
              </a:ext>
            </a:extLst>
          </p:cNvPr>
          <p:cNvSpPr>
            <a:spLocks noGrp="1"/>
          </p:cNvSpPr>
          <p:nvPr>
            <p:ph type="subTitle" idx="1"/>
          </p:nvPr>
        </p:nvSpPr>
        <p:spPr/>
        <p:txBody>
          <a:bodyPr/>
          <a:lstStyle/>
          <a:p>
            <a:r>
              <a:rPr lang="en-GB" dirty="0" err="1"/>
              <a:t>Chrysi</a:t>
            </a:r>
            <a:r>
              <a:rPr lang="en-GB" dirty="0"/>
              <a:t> Maria </a:t>
            </a:r>
            <a:r>
              <a:rPr lang="en-GB" dirty="0" err="1"/>
              <a:t>leontaridou</a:t>
            </a:r>
            <a:endParaRPr lang="el-GR" dirty="0"/>
          </a:p>
        </p:txBody>
      </p:sp>
    </p:spTree>
    <p:extLst>
      <p:ext uri="{BB962C8B-B14F-4D97-AF65-F5344CB8AC3E}">
        <p14:creationId xmlns:p14="http://schemas.microsoft.com/office/powerpoint/2010/main" val="3958423880"/>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F0E10F-DEF0-E1E9-9D08-4525EF608425}"/>
              </a:ext>
            </a:extLst>
          </p:cNvPr>
          <p:cNvSpPr>
            <a:spLocks noGrp="1"/>
          </p:cNvSpPr>
          <p:nvPr>
            <p:ph type="title"/>
          </p:nvPr>
        </p:nvSpPr>
        <p:spPr/>
        <p:txBody>
          <a:bodyPr/>
          <a:lstStyle/>
          <a:p>
            <a:r>
              <a:rPr lang="en-GB" b="0" i="0" dirty="0">
                <a:effectLst/>
                <a:latin typeface="UICTFontTextStyleBody"/>
              </a:rPr>
              <a:t>1. Sustainable water management</a:t>
            </a:r>
            <a:br>
              <a:rPr lang="en-GB" dirty="0">
                <a:effectLst/>
                <a:latin typeface=".AppleSystemUIFont"/>
              </a:rPr>
            </a:br>
            <a:endParaRPr lang="el-GR" dirty="0"/>
          </a:p>
        </p:txBody>
      </p:sp>
      <p:sp>
        <p:nvSpPr>
          <p:cNvPr id="3" name="Θέση περιεχομένου 2">
            <a:extLst>
              <a:ext uri="{FF2B5EF4-FFF2-40B4-BE49-F238E27FC236}">
                <a16:creationId xmlns:a16="http://schemas.microsoft.com/office/drawing/2014/main" id="{B315EB5B-67A8-0CB6-7ABD-65442F70DCA2}"/>
              </a:ext>
            </a:extLst>
          </p:cNvPr>
          <p:cNvSpPr>
            <a:spLocks noGrp="1"/>
          </p:cNvSpPr>
          <p:nvPr>
            <p:ph sz="quarter" idx="13"/>
          </p:nvPr>
        </p:nvSpPr>
        <p:spPr/>
        <p:txBody>
          <a:bodyPr/>
          <a:lstStyle/>
          <a:p>
            <a:pPr marL="0" indent="0">
              <a:buNone/>
            </a:pPr>
            <a:r>
              <a:rPr lang="en-GB" dirty="0"/>
              <a:t>     </a:t>
            </a:r>
            <a:r>
              <a:rPr lang="en-GB" sz="2400" b="0" i="0" dirty="0">
                <a:effectLst/>
                <a:latin typeface="UICTFontTextStyleBody"/>
              </a:rPr>
              <a:t>Improving water infrastructure must be a priority, as water conservation and efficiency are key components of sustainable water management. Solar desalination and smart irrigation systems are great examples of clean technology for water efficiency and control. That obviously applies even more to the agriculture and farming sector - the largest consumer of water.</a:t>
            </a:r>
            <a:endParaRPr lang="en-GB" sz="2400" dirty="0">
              <a:effectLst/>
              <a:latin typeface=".AppleSystemUIFont"/>
            </a:endParaRPr>
          </a:p>
          <a:p>
            <a:pPr marL="0" indent="0">
              <a:buNone/>
            </a:pPr>
            <a:endParaRPr lang="el-GR" dirty="0"/>
          </a:p>
        </p:txBody>
      </p:sp>
    </p:spTree>
    <p:extLst>
      <p:ext uri="{BB962C8B-B14F-4D97-AF65-F5344CB8AC3E}">
        <p14:creationId xmlns:p14="http://schemas.microsoft.com/office/powerpoint/2010/main" val="29714191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5EC4ADF-5230-6DC7-2D68-A8C8971CEA54}"/>
              </a:ext>
            </a:extLst>
          </p:cNvPr>
          <p:cNvSpPr>
            <a:spLocks noGrp="1"/>
          </p:cNvSpPr>
          <p:nvPr>
            <p:ph type="title"/>
          </p:nvPr>
        </p:nvSpPr>
        <p:spPr/>
        <p:txBody>
          <a:bodyPr/>
          <a:lstStyle/>
          <a:p>
            <a:r>
              <a:rPr lang="en-GB" b="0" i="0" dirty="0">
                <a:effectLst/>
                <a:latin typeface="UICTFontTextStyleBody"/>
              </a:rPr>
              <a:t>2. Reclaimed water</a:t>
            </a:r>
            <a:br>
              <a:rPr lang="en-GB" dirty="0">
                <a:effectLst/>
                <a:latin typeface=".AppleSystemUIFont"/>
              </a:rPr>
            </a:br>
            <a:endParaRPr lang="el-GR" dirty="0"/>
          </a:p>
        </p:txBody>
      </p:sp>
      <p:sp>
        <p:nvSpPr>
          <p:cNvPr id="3" name="Θέση περιεχομένου 2">
            <a:extLst>
              <a:ext uri="{FF2B5EF4-FFF2-40B4-BE49-F238E27FC236}">
                <a16:creationId xmlns:a16="http://schemas.microsoft.com/office/drawing/2014/main" id="{D450C50D-FA6C-8A1C-6AE2-0DF6108AE795}"/>
              </a:ext>
            </a:extLst>
          </p:cNvPr>
          <p:cNvSpPr>
            <a:spLocks noGrp="1"/>
          </p:cNvSpPr>
          <p:nvPr>
            <p:ph sz="quarter" idx="13"/>
          </p:nvPr>
        </p:nvSpPr>
        <p:spPr/>
        <p:txBody>
          <a:bodyPr>
            <a:normAutofit/>
          </a:bodyPr>
          <a:lstStyle/>
          <a:p>
            <a:pPr marL="0" indent="0">
              <a:buNone/>
            </a:pPr>
            <a:r>
              <a:rPr lang="en-GB" sz="2400" dirty="0"/>
              <a:t>      </a:t>
            </a:r>
            <a:r>
              <a:rPr lang="en-GB" sz="2400" b="0" i="0" dirty="0">
                <a:effectLst/>
                <a:latin typeface="UICTFontTextStyleBody"/>
              </a:rPr>
              <a:t>Rainwater harvesting and recycled wastewater also allow to reduce scarcity and ease pressures on groundwater and other natural water bodies. Groundwater recharge, that allows water moving from surface water to groundwater, is a well-known process to prevent water scarcity.</a:t>
            </a:r>
            <a:endParaRPr lang="en-GB" sz="2400" dirty="0">
              <a:effectLst/>
              <a:latin typeface=".AppleSystemUIFont"/>
            </a:endParaRPr>
          </a:p>
          <a:p>
            <a:pPr marL="0" indent="0">
              <a:buNone/>
            </a:pPr>
            <a:endParaRPr lang="el-GR" sz="2400" dirty="0"/>
          </a:p>
        </p:txBody>
      </p:sp>
    </p:spTree>
    <p:extLst>
      <p:ext uri="{BB962C8B-B14F-4D97-AF65-F5344CB8AC3E}">
        <p14:creationId xmlns:p14="http://schemas.microsoft.com/office/powerpoint/2010/main" val="367519523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5ABEA7D-B72F-5411-2A50-465B0FB21A3A}"/>
              </a:ext>
            </a:extLst>
          </p:cNvPr>
          <p:cNvSpPr>
            <a:spLocks noGrp="1"/>
          </p:cNvSpPr>
          <p:nvPr>
            <p:ph type="title"/>
          </p:nvPr>
        </p:nvSpPr>
        <p:spPr>
          <a:xfrm>
            <a:off x="913775" y="1539875"/>
            <a:ext cx="10364451" cy="674819"/>
          </a:xfrm>
        </p:spPr>
        <p:txBody>
          <a:bodyPr>
            <a:normAutofit fontScale="90000"/>
          </a:bodyPr>
          <a:lstStyle/>
          <a:p>
            <a:r>
              <a:rPr lang="en-GB" b="0" i="0" dirty="0">
                <a:effectLst/>
                <a:latin typeface="UICTFontTextStyleBody"/>
              </a:rPr>
              <a:t>3. Pollution control &amp; better sewage treatment</a:t>
            </a:r>
            <a:br>
              <a:rPr lang="en-GB" dirty="0">
                <a:effectLst/>
                <a:latin typeface=".AppleSystemUIFont"/>
              </a:rPr>
            </a:br>
            <a:endParaRPr lang="el-GR" dirty="0"/>
          </a:p>
        </p:txBody>
      </p:sp>
      <p:sp>
        <p:nvSpPr>
          <p:cNvPr id="3" name="Θέση περιεχομένου 2">
            <a:extLst>
              <a:ext uri="{FF2B5EF4-FFF2-40B4-BE49-F238E27FC236}">
                <a16:creationId xmlns:a16="http://schemas.microsoft.com/office/drawing/2014/main" id="{48DFD436-F28D-391E-29DB-F51876BD2313}"/>
              </a:ext>
            </a:extLst>
          </p:cNvPr>
          <p:cNvSpPr>
            <a:spLocks noGrp="1"/>
          </p:cNvSpPr>
          <p:nvPr>
            <p:ph sz="quarter" idx="13"/>
          </p:nvPr>
        </p:nvSpPr>
        <p:spPr>
          <a:xfrm>
            <a:off x="913774" y="3032125"/>
            <a:ext cx="10363826" cy="2759074"/>
          </a:xfrm>
        </p:spPr>
        <p:txBody>
          <a:bodyPr/>
          <a:lstStyle/>
          <a:p>
            <a:pPr marL="0" indent="0">
              <a:buNone/>
            </a:pPr>
            <a:r>
              <a:rPr lang="en-GB" sz="2600" dirty="0"/>
              <a:t>      </a:t>
            </a:r>
            <a:r>
              <a:rPr lang="en-GB" sz="2600" b="0" i="0" dirty="0">
                <a:effectLst/>
                <a:latin typeface="UICTFontTextStyleBody"/>
              </a:rPr>
              <a:t>Without proper sanitation, the water becomes full of diseases and unsafe to drink. That is why addressing pollution, measuring and monitoring water quality is essential. Besides, improving the sewage systems in specific areas is another way to prevent water scarcity from becoming any worse.</a:t>
            </a:r>
            <a:endParaRPr lang="en-GB" sz="2600" dirty="0">
              <a:effectLst/>
              <a:latin typeface=".AppleSystemUIFont"/>
            </a:endParaRPr>
          </a:p>
          <a:p>
            <a:pPr marL="0" indent="0">
              <a:buNone/>
            </a:pPr>
            <a:endParaRPr lang="el-GR" dirty="0"/>
          </a:p>
        </p:txBody>
      </p:sp>
    </p:spTree>
    <p:extLst>
      <p:ext uri="{BB962C8B-B14F-4D97-AF65-F5344CB8AC3E}">
        <p14:creationId xmlns:p14="http://schemas.microsoft.com/office/powerpoint/2010/main" val="145431081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504BF02-E7A5-BE2D-9689-2CD838383B9D}"/>
              </a:ext>
            </a:extLst>
          </p:cNvPr>
          <p:cNvSpPr>
            <a:spLocks noGrp="1"/>
          </p:cNvSpPr>
          <p:nvPr>
            <p:ph type="title"/>
          </p:nvPr>
        </p:nvSpPr>
        <p:spPr/>
        <p:txBody>
          <a:bodyPr/>
          <a:lstStyle/>
          <a:p>
            <a:r>
              <a:rPr lang="en-GB" b="0" i="0" dirty="0">
                <a:effectLst/>
                <a:latin typeface="UICTFontTextStyleBody"/>
              </a:rPr>
              <a:t>4. Awareness &amp; Education</a:t>
            </a:r>
            <a:br>
              <a:rPr lang="en-GB" dirty="0">
                <a:effectLst/>
                <a:latin typeface=".AppleSystemUIFont"/>
              </a:rPr>
            </a:br>
            <a:endParaRPr lang="el-GR" dirty="0"/>
          </a:p>
        </p:txBody>
      </p:sp>
      <p:sp>
        <p:nvSpPr>
          <p:cNvPr id="3" name="Θέση περιεχομένου 2">
            <a:extLst>
              <a:ext uri="{FF2B5EF4-FFF2-40B4-BE49-F238E27FC236}">
                <a16:creationId xmlns:a16="http://schemas.microsoft.com/office/drawing/2014/main" id="{1EA0B996-38B1-EDAB-F26A-16CF661F375F}"/>
              </a:ext>
            </a:extLst>
          </p:cNvPr>
          <p:cNvSpPr>
            <a:spLocks noGrp="1"/>
          </p:cNvSpPr>
          <p:nvPr>
            <p:ph sz="quarter" idx="13"/>
          </p:nvPr>
        </p:nvSpPr>
        <p:spPr/>
        <p:txBody>
          <a:bodyPr/>
          <a:lstStyle/>
          <a:p>
            <a:pPr marL="0" indent="0">
              <a:buNone/>
            </a:pPr>
            <a:r>
              <a:rPr lang="en-GB" dirty="0"/>
              <a:t>      </a:t>
            </a:r>
            <a:r>
              <a:rPr lang="en-GB" sz="2800" b="0" i="0" dirty="0">
                <a:effectLst/>
                <a:latin typeface="UICTFontTextStyleBody"/>
              </a:rPr>
              <a:t>Education is critical to solve the water crisis. In fact, in order to cope with future water scarcity, it is necessary to radically reform all forms of consumption, from individual use to the supply chains of large companies.</a:t>
            </a:r>
            <a:endParaRPr lang="en-GB" sz="2800" dirty="0">
              <a:effectLst/>
              <a:latin typeface=".AppleSystemUIFont"/>
            </a:endParaRPr>
          </a:p>
          <a:p>
            <a:pPr marL="0" indent="0">
              <a:buNone/>
            </a:pPr>
            <a:endParaRPr lang="el-GR" dirty="0"/>
          </a:p>
        </p:txBody>
      </p:sp>
    </p:spTree>
    <p:extLst>
      <p:ext uri="{BB962C8B-B14F-4D97-AF65-F5344CB8AC3E}">
        <p14:creationId xmlns:p14="http://schemas.microsoft.com/office/powerpoint/2010/main" val="216627326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4FD543D-8BBD-8EE4-9E23-82E5AA0F2CE6}"/>
              </a:ext>
            </a:extLst>
          </p:cNvPr>
          <p:cNvSpPr>
            <a:spLocks noGrp="1"/>
          </p:cNvSpPr>
          <p:nvPr>
            <p:ph type="title"/>
          </p:nvPr>
        </p:nvSpPr>
        <p:spPr/>
        <p:txBody>
          <a:bodyPr/>
          <a:lstStyle/>
          <a:p>
            <a:r>
              <a:rPr lang="en-GB" dirty="0"/>
              <a:t>Sources </a:t>
            </a:r>
            <a:endParaRPr lang="el-GR" dirty="0"/>
          </a:p>
        </p:txBody>
      </p:sp>
      <p:sp>
        <p:nvSpPr>
          <p:cNvPr id="3" name="Θέση περιεχομένου 2">
            <a:extLst>
              <a:ext uri="{FF2B5EF4-FFF2-40B4-BE49-F238E27FC236}">
                <a16:creationId xmlns:a16="http://schemas.microsoft.com/office/drawing/2014/main" id="{9A29573F-4E6F-4BA7-3685-D469FEAAAF02}"/>
              </a:ext>
            </a:extLst>
          </p:cNvPr>
          <p:cNvSpPr>
            <a:spLocks noGrp="1"/>
          </p:cNvSpPr>
          <p:nvPr>
            <p:ph sz="quarter" idx="13"/>
          </p:nvPr>
        </p:nvSpPr>
        <p:spPr/>
        <p:txBody>
          <a:bodyPr/>
          <a:lstStyle/>
          <a:p>
            <a:r>
              <a:rPr lang="en-GB" dirty="0">
                <a:hlinkClick r:id="rId2"/>
              </a:rPr>
              <a:t>https://</a:t>
            </a:r>
            <a:r>
              <a:rPr lang="en-GB" dirty="0" err="1">
                <a:hlinkClick r:id="rId2"/>
              </a:rPr>
              <a:t>bio.libretexts.org</a:t>
            </a:r>
            <a:r>
              <a:rPr lang="en-GB" dirty="0">
                <a:hlinkClick r:id="rId2"/>
              </a:rPr>
              <a:t>/Bookshelves/Ecology/Environmental_Science_(</a:t>
            </a:r>
            <a:r>
              <a:rPr lang="en-GB" dirty="0" err="1">
                <a:hlinkClick r:id="rId2"/>
              </a:rPr>
              <a:t>Ha_and_Schleiger</a:t>
            </a:r>
            <a:r>
              <a:rPr lang="en-GB" dirty="0">
                <a:hlinkClick r:id="rId2"/>
              </a:rPr>
              <a:t>)/04%3A_Humans_and_the_Environment/4.02%3A_Water_Resources/4.2.03%3A_Water_Scarcity_and_Solutions</a:t>
            </a:r>
            <a:endParaRPr lang="en-GB" dirty="0"/>
          </a:p>
          <a:p>
            <a:r>
              <a:rPr lang="en-GB" dirty="0">
                <a:hlinkClick r:id="rId3"/>
              </a:rPr>
              <a:t>https://</a:t>
            </a:r>
            <a:r>
              <a:rPr lang="en-GB" dirty="0" err="1">
                <a:hlinkClick r:id="rId3"/>
              </a:rPr>
              <a:t>www.seametrics.com</a:t>
            </a:r>
            <a:r>
              <a:rPr lang="en-GB" dirty="0">
                <a:hlinkClick r:id="rId3"/>
              </a:rPr>
              <a:t>/blog/water-shortage-consequences/</a:t>
            </a:r>
            <a:endParaRPr lang="en-GB" dirty="0"/>
          </a:p>
          <a:p>
            <a:r>
              <a:rPr lang="en-GB" dirty="0">
                <a:hlinkClick r:id="rId4"/>
              </a:rPr>
              <a:t>https://</a:t>
            </a:r>
            <a:r>
              <a:rPr lang="en-GB" dirty="0" err="1">
                <a:hlinkClick r:id="rId4"/>
              </a:rPr>
              <a:t>solarimpulse.com</a:t>
            </a:r>
            <a:r>
              <a:rPr lang="en-GB" dirty="0">
                <a:hlinkClick r:id="rId4"/>
              </a:rPr>
              <a:t>/water-scarcity-solutions</a:t>
            </a:r>
            <a:endParaRPr lang="en-GB" dirty="0"/>
          </a:p>
          <a:p>
            <a:r>
              <a:rPr lang="en-GB">
                <a:hlinkClick r:id="rId5"/>
              </a:rPr>
              <a:t>https://www.waterlogicaustralia.com.au/resources/blog/how-people-are-resolving-to-reduce-water-scarcity/</a:t>
            </a:r>
            <a:endParaRPr lang="en-GB"/>
          </a:p>
          <a:p>
            <a:endParaRPr lang="el-GR"/>
          </a:p>
        </p:txBody>
      </p:sp>
    </p:spTree>
    <p:extLst>
      <p:ext uri="{BB962C8B-B14F-4D97-AF65-F5344CB8AC3E}">
        <p14:creationId xmlns:p14="http://schemas.microsoft.com/office/powerpoint/2010/main" val="3145079389"/>
      </p:ext>
    </p:extLst>
  </p:cSld>
  <p:clrMapOvr>
    <a:masterClrMapping/>
  </p:clrMapOvr>
  <mc:AlternateContent xmlns:mc="http://schemas.openxmlformats.org/markup-compatibility/2006">
    <mc:Choice xmlns:p14="http://schemas.microsoft.com/office/powerpoint/2010/main" Requires="p14">
      <p:transition spd="slow">
        <p14:flash/>
      </p:transition>
    </mc:Choice>
    <mc:Fallback>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5A9A9DC-E9C4-BC38-0314-5A9887691C59}"/>
              </a:ext>
            </a:extLst>
          </p:cNvPr>
          <p:cNvSpPr>
            <a:spLocks noGrp="1"/>
          </p:cNvSpPr>
          <p:nvPr>
            <p:ph type="title"/>
          </p:nvPr>
        </p:nvSpPr>
        <p:spPr/>
        <p:txBody>
          <a:bodyPr/>
          <a:lstStyle/>
          <a:p>
            <a:r>
              <a:rPr lang="en-GB" b="1" u="sng" dirty="0"/>
              <a:t>Introduction</a:t>
            </a:r>
            <a:r>
              <a:rPr lang="en-GB" dirty="0"/>
              <a:t> </a:t>
            </a:r>
            <a:endParaRPr lang="el-GR" dirty="0"/>
          </a:p>
        </p:txBody>
      </p:sp>
      <p:sp>
        <p:nvSpPr>
          <p:cNvPr id="3" name="Θέση περιεχομένου 2">
            <a:extLst>
              <a:ext uri="{FF2B5EF4-FFF2-40B4-BE49-F238E27FC236}">
                <a16:creationId xmlns:a16="http://schemas.microsoft.com/office/drawing/2014/main" id="{FD3459B7-F4B7-C081-862A-865AC68D720E}"/>
              </a:ext>
            </a:extLst>
          </p:cNvPr>
          <p:cNvSpPr>
            <a:spLocks noGrp="1"/>
          </p:cNvSpPr>
          <p:nvPr>
            <p:ph sz="quarter" idx="13"/>
          </p:nvPr>
        </p:nvSpPr>
        <p:spPr/>
        <p:txBody>
          <a:bodyPr/>
          <a:lstStyle/>
          <a:p>
            <a:pPr marL="0" indent="0">
              <a:buNone/>
            </a:pPr>
            <a:r>
              <a:rPr lang="en-GB" b="1" dirty="0">
                <a:latin typeface="UICTFontTextStyleBody"/>
              </a:rPr>
              <a:t>   </a:t>
            </a:r>
            <a:r>
              <a:rPr lang="el-GR" b="1" dirty="0">
                <a:latin typeface="UICTFontTextStyleBody"/>
              </a:rPr>
              <a:t>  </a:t>
            </a:r>
            <a:r>
              <a:rPr lang="en-GB" sz="2500" b="1" dirty="0">
                <a:latin typeface="UICTFontTextStyleBody"/>
              </a:rPr>
              <a:t>W</a:t>
            </a:r>
            <a:r>
              <a:rPr lang="en-GB" sz="2500" b="1" i="0" dirty="0">
                <a:effectLst/>
                <a:latin typeface="UICTFontTextStyleBody"/>
              </a:rPr>
              <a:t>ater covers 70% of our planet, and it is easy to think that it will always be plentiful. However, freshwater—the stuff we drink, bathe in, irrigate our farm fields with—is incredibly rare. Only 3% of the world’s water is fresh water, and two-thirds of that is tucked away in frozen glaciers or otherwise unavailable for our use.</a:t>
            </a:r>
            <a:endParaRPr lang="en-GB" sz="2500" dirty="0">
              <a:effectLst/>
              <a:latin typeface=".AppleSystemUIFont"/>
            </a:endParaRPr>
          </a:p>
          <a:p>
            <a:endParaRPr lang="el-GR" dirty="0"/>
          </a:p>
        </p:txBody>
      </p:sp>
    </p:spTree>
    <p:extLst>
      <p:ext uri="{BB962C8B-B14F-4D97-AF65-F5344CB8AC3E}">
        <p14:creationId xmlns:p14="http://schemas.microsoft.com/office/powerpoint/2010/main" val="1524901842"/>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FDDD80-49E7-2E1F-4751-598AEAE911B5}"/>
              </a:ext>
            </a:extLst>
          </p:cNvPr>
          <p:cNvSpPr>
            <a:spLocks noGrp="1"/>
          </p:cNvSpPr>
          <p:nvPr>
            <p:ph type="title"/>
          </p:nvPr>
        </p:nvSpPr>
        <p:spPr>
          <a:xfrm>
            <a:off x="913775" y="1"/>
            <a:ext cx="10364451" cy="1666874"/>
          </a:xfrm>
        </p:spPr>
        <p:txBody>
          <a:bodyPr/>
          <a:lstStyle/>
          <a:p>
            <a:r>
              <a:rPr lang="en-GB" dirty="0"/>
              <a:t>What is water scarcity?</a:t>
            </a:r>
            <a:endParaRPr lang="el-GR" dirty="0"/>
          </a:p>
        </p:txBody>
      </p:sp>
      <p:sp>
        <p:nvSpPr>
          <p:cNvPr id="3" name="Θέση περιεχομένου 2">
            <a:extLst>
              <a:ext uri="{FF2B5EF4-FFF2-40B4-BE49-F238E27FC236}">
                <a16:creationId xmlns:a16="http://schemas.microsoft.com/office/drawing/2014/main" id="{0A7FBF6B-6886-D154-EB8D-94276EFE3073}"/>
              </a:ext>
            </a:extLst>
          </p:cNvPr>
          <p:cNvSpPr>
            <a:spLocks noGrp="1"/>
          </p:cNvSpPr>
          <p:nvPr>
            <p:ph sz="quarter" idx="13"/>
          </p:nvPr>
        </p:nvSpPr>
        <p:spPr>
          <a:xfrm>
            <a:off x="913774" y="1666875"/>
            <a:ext cx="10363826" cy="5000625"/>
          </a:xfrm>
        </p:spPr>
        <p:txBody>
          <a:bodyPr>
            <a:normAutofit fontScale="70000" lnSpcReduction="20000"/>
          </a:bodyPr>
          <a:lstStyle/>
          <a:p>
            <a:r>
              <a:rPr lang="en-GB" sz="3400" b="0" i="0" dirty="0">
                <a:effectLst/>
                <a:latin typeface="UICTFontTextStyleBody"/>
              </a:rPr>
              <a:t>Water scarcity is when demand for water outweighs the supply of water. It is an increasingly prominent problem as water stress grows due to factors such as climate change, water pollution and increased demand. Water scarcity is an issue for people across all continents and in developed and developing countries.</a:t>
            </a:r>
            <a:endParaRPr lang="en-GB" sz="3400" dirty="0">
              <a:effectLst/>
              <a:latin typeface=".AppleSystemUIFont"/>
            </a:endParaRPr>
          </a:p>
          <a:p>
            <a:r>
              <a:rPr lang="en-GB" sz="3400" b="0" i="0" dirty="0">
                <a:effectLst/>
                <a:latin typeface="UICTFontTextStyleBody"/>
              </a:rPr>
              <a:t>There are two main categories of water scarcity, physical water scarcity and economic water scarcity. Physical water scarcity refers to a lack of available water resources relative to its demand. Economic water scarcity refers to limited water access resulting from insufficient financial resources to access, store, and/or distribute water to homes, business, and so on.</a:t>
            </a:r>
            <a:endParaRPr lang="en-GB" sz="3400" dirty="0">
              <a:effectLst/>
              <a:latin typeface=".AppleSystemUIFont"/>
            </a:endParaRPr>
          </a:p>
          <a:p>
            <a:endParaRPr lang="el-GR" dirty="0"/>
          </a:p>
        </p:txBody>
      </p:sp>
    </p:spTree>
    <p:extLst>
      <p:ext uri="{BB962C8B-B14F-4D97-AF65-F5344CB8AC3E}">
        <p14:creationId xmlns:p14="http://schemas.microsoft.com/office/powerpoint/2010/main" val="32973635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AA8CF79-1696-2F2C-DB96-97B8F45A33F9}"/>
              </a:ext>
            </a:extLst>
          </p:cNvPr>
          <p:cNvSpPr>
            <a:spLocks noGrp="1"/>
          </p:cNvSpPr>
          <p:nvPr>
            <p:ph type="title"/>
          </p:nvPr>
        </p:nvSpPr>
        <p:spPr>
          <a:xfrm>
            <a:off x="913775" y="904875"/>
            <a:ext cx="10364451" cy="1730375"/>
          </a:xfrm>
        </p:spPr>
        <p:txBody>
          <a:bodyPr/>
          <a:lstStyle/>
          <a:p>
            <a:r>
              <a:rPr lang="en-GB" b="1" u="sng" dirty="0"/>
              <a:t>Consequences</a:t>
            </a:r>
            <a:r>
              <a:rPr lang="en-GB" dirty="0"/>
              <a:t> </a:t>
            </a:r>
            <a:endParaRPr lang="el-GR" dirty="0"/>
          </a:p>
        </p:txBody>
      </p:sp>
      <p:sp>
        <p:nvSpPr>
          <p:cNvPr id="3" name="Θέση περιεχομένου 2">
            <a:extLst>
              <a:ext uri="{FF2B5EF4-FFF2-40B4-BE49-F238E27FC236}">
                <a16:creationId xmlns:a16="http://schemas.microsoft.com/office/drawing/2014/main" id="{D4505237-F18F-B1A2-D5BB-3910AC6D5D68}"/>
              </a:ext>
            </a:extLst>
          </p:cNvPr>
          <p:cNvSpPr>
            <a:spLocks noGrp="1"/>
          </p:cNvSpPr>
          <p:nvPr>
            <p:ph sz="quarter" idx="13"/>
          </p:nvPr>
        </p:nvSpPr>
        <p:spPr>
          <a:xfrm>
            <a:off x="913774" y="2794000"/>
            <a:ext cx="10363826" cy="2997199"/>
          </a:xfrm>
        </p:spPr>
        <p:txBody>
          <a:bodyPr>
            <a:normAutofit/>
          </a:bodyPr>
          <a:lstStyle/>
          <a:p>
            <a:pPr marL="0" indent="0">
              <a:buNone/>
            </a:pPr>
            <a:r>
              <a:rPr lang="en-GB" sz="2300" b="0" i="0" u="none" strike="noStrike" dirty="0">
                <a:solidFill>
                  <a:srgbClr val="000000"/>
                </a:solidFill>
                <a:effectLst/>
                <a:latin typeface="Libre Franklin" panose="020F0502020204030204" pitchFamily="34" charset="0"/>
              </a:rPr>
              <a:t>   According to one </a:t>
            </a:r>
            <a:r>
              <a:rPr lang="en-GB" sz="2300" u="none" strike="noStrike" dirty="0">
                <a:solidFill>
                  <a:srgbClr val="00529B"/>
                </a:solidFill>
                <a:latin typeface="Libre Franklin" panose="020F0502020204030204" pitchFamily="34" charset="0"/>
              </a:rPr>
              <a:t>recent </a:t>
            </a:r>
            <a:r>
              <a:rPr lang="en-GB" sz="2300" dirty="0">
                <a:solidFill>
                  <a:srgbClr val="000000"/>
                </a:solidFill>
                <a:latin typeface="Libre Franklin" panose="020F0502020204030204" pitchFamily="34" charset="0"/>
              </a:rPr>
              <a:t>study, </a:t>
            </a:r>
            <a:r>
              <a:rPr lang="en-GB" sz="2300" b="0" i="0" u="none" strike="noStrike" dirty="0">
                <a:solidFill>
                  <a:srgbClr val="000000"/>
                </a:solidFill>
                <a:effectLst/>
                <a:latin typeface="Libre Franklin" panose="020F0502020204030204" pitchFamily="34" charset="0"/>
              </a:rPr>
              <a:t>by 2040 there will not be enough water available to meet global demand for both drinking and energy production. The shrinking freshwater resources and growing demand will have negative ramifications for billions of people. </a:t>
            </a:r>
            <a:endParaRPr lang="el-GR" sz="2300" dirty="0"/>
          </a:p>
        </p:txBody>
      </p:sp>
    </p:spTree>
    <p:extLst>
      <p:ext uri="{BB962C8B-B14F-4D97-AF65-F5344CB8AC3E}">
        <p14:creationId xmlns:p14="http://schemas.microsoft.com/office/powerpoint/2010/main" val="57770774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15AD4D-F86C-FB56-64AA-F3CD800B0FD7}"/>
              </a:ext>
            </a:extLst>
          </p:cNvPr>
          <p:cNvSpPr>
            <a:spLocks noGrp="1"/>
          </p:cNvSpPr>
          <p:nvPr>
            <p:ph type="title"/>
          </p:nvPr>
        </p:nvSpPr>
        <p:spPr>
          <a:xfrm>
            <a:off x="913775" y="-126999"/>
            <a:ext cx="10364451" cy="1730374"/>
          </a:xfrm>
        </p:spPr>
        <p:txBody>
          <a:bodyPr/>
          <a:lstStyle/>
          <a:p>
            <a:br>
              <a:rPr lang="en-GB" b="1" i="0" dirty="0">
                <a:effectLst/>
                <a:latin typeface="UICTFontTextStyleBody"/>
              </a:rPr>
            </a:br>
            <a:r>
              <a:rPr lang="en-GB" b="1" i="0" dirty="0">
                <a:effectLst/>
                <a:latin typeface="UICTFontTextStyleBody"/>
              </a:rPr>
              <a:t>1. Hunger, poverty and education</a:t>
            </a:r>
            <a:br>
              <a:rPr lang="en-GB" dirty="0">
                <a:effectLst/>
                <a:latin typeface=".AppleSystemUIFont"/>
              </a:rPr>
            </a:br>
            <a:endParaRPr lang="el-GR" dirty="0"/>
          </a:p>
        </p:txBody>
      </p:sp>
      <p:sp>
        <p:nvSpPr>
          <p:cNvPr id="3" name="Θέση περιεχομένου 2">
            <a:extLst>
              <a:ext uri="{FF2B5EF4-FFF2-40B4-BE49-F238E27FC236}">
                <a16:creationId xmlns:a16="http://schemas.microsoft.com/office/drawing/2014/main" id="{25CFEE16-666D-CD60-59B5-C1F2C2C95288}"/>
              </a:ext>
            </a:extLst>
          </p:cNvPr>
          <p:cNvSpPr>
            <a:spLocks noGrp="1"/>
          </p:cNvSpPr>
          <p:nvPr>
            <p:ph sz="quarter" idx="13"/>
          </p:nvPr>
        </p:nvSpPr>
        <p:spPr>
          <a:xfrm>
            <a:off x="1206499" y="1714500"/>
            <a:ext cx="9737725" cy="4524983"/>
          </a:xfrm>
        </p:spPr>
        <p:txBody>
          <a:bodyPr>
            <a:normAutofit fontScale="92500" lnSpcReduction="20000"/>
          </a:bodyPr>
          <a:lstStyle/>
          <a:p>
            <a:r>
              <a:rPr lang="en-GB" b="0" i="0" dirty="0">
                <a:effectLst/>
                <a:latin typeface="UICTFontTextStyleBody"/>
              </a:rPr>
              <a:t>  </a:t>
            </a:r>
            <a:r>
              <a:rPr lang="en-GB" sz="2400" b="0" i="0" dirty="0">
                <a:effectLst/>
                <a:latin typeface="UICTFontTextStyleBody"/>
              </a:rPr>
              <a:t>Apart from dehydration due to the obvious lack of drinking water, hunger is one the most serious effect of water scarcity. Why? Water shortages have a direct impact on crops and livestock, which can lead to food shortages and eventually starvation. As well, because of water shortages some people cannot shower, wash their clothes or clean their homes properly.</a:t>
            </a:r>
            <a:br>
              <a:rPr lang="en-GB" sz="2400" dirty="0">
                <a:effectLst/>
                <a:latin typeface=".AppleSystemUIFont"/>
              </a:rPr>
            </a:br>
            <a:endParaRPr lang="en-GB" sz="2400" dirty="0">
              <a:effectLst/>
              <a:latin typeface=".AppleSystemUIFont"/>
            </a:endParaRPr>
          </a:p>
          <a:p>
            <a:r>
              <a:rPr lang="en-GB" sz="2400" b="0" i="0" dirty="0">
                <a:effectLst/>
                <a:latin typeface="UICTFontTextStyleBody"/>
              </a:rPr>
              <a:t>In the poorest countries, some children can’t go to school, because they are either too sick or they have to walk for a long time to reach a water source. Even when they can attend, many children cannot learn because of their fatigue, heavy responsibilities and worries for their families.</a:t>
            </a:r>
            <a:endParaRPr lang="en-GB" sz="2400" dirty="0">
              <a:effectLst/>
              <a:latin typeface=".AppleSystemUIFont"/>
            </a:endParaRPr>
          </a:p>
          <a:p>
            <a:pPr marL="0" indent="0">
              <a:buNone/>
            </a:pPr>
            <a:endParaRPr lang="el-GR" dirty="0"/>
          </a:p>
        </p:txBody>
      </p:sp>
    </p:spTree>
    <p:extLst>
      <p:ext uri="{BB962C8B-B14F-4D97-AF65-F5344CB8AC3E}">
        <p14:creationId xmlns:p14="http://schemas.microsoft.com/office/powerpoint/2010/main" val="85906163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30F34929-5560-B950-FCF6-672F01FF5D5B}"/>
              </a:ext>
            </a:extLst>
          </p:cNvPr>
          <p:cNvSpPr>
            <a:spLocks noGrp="1"/>
          </p:cNvSpPr>
          <p:nvPr>
            <p:ph type="title"/>
          </p:nvPr>
        </p:nvSpPr>
        <p:spPr/>
        <p:txBody>
          <a:bodyPr/>
          <a:lstStyle/>
          <a:p>
            <a:r>
              <a:rPr lang="en-GB" b="1" i="0" dirty="0">
                <a:effectLst/>
                <a:latin typeface="UICTFontTextStyleBody"/>
              </a:rPr>
              <a:t>2. Sanitation issues and diseases</a:t>
            </a:r>
            <a:br>
              <a:rPr lang="en-GB" dirty="0">
                <a:effectLst/>
                <a:latin typeface=".AppleSystemUIFont"/>
              </a:rPr>
            </a:br>
            <a:endParaRPr lang="el-GR" dirty="0"/>
          </a:p>
        </p:txBody>
      </p:sp>
      <p:sp>
        <p:nvSpPr>
          <p:cNvPr id="3" name="Θέση περιεχομένου 2">
            <a:extLst>
              <a:ext uri="{FF2B5EF4-FFF2-40B4-BE49-F238E27FC236}">
                <a16:creationId xmlns:a16="http://schemas.microsoft.com/office/drawing/2014/main" id="{DB037A24-1FB1-48F7-FD08-584596AC5454}"/>
              </a:ext>
            </a:extLst>
          </p:cNvPr>
          <p:cNvSpPr>
            <a:spLocks noGrp="1"/>
          </p:cNvSpPr>
          <p:nvPr>
            <p:ph sz="quarter" idx="13"/>
          </p:nvPr>
        </p:nvSpPr>
        <p:spPr/>
        <p:txBody>
          <a:bodyPr>
            <a:noAutofit/>
          </a:bodyPr>
          <a:lstStyle/>
          <a:p>
            <a:r>
              <a:rPr lang="en-GB" sz="2300" b="0" i="0" dirty="0">
                <a:effectLst/>
                <a:latin typeface="UICTFontTextStyleBody"/>
              </a:rPr>
              <a:t>Water scarcity generates sanitation problems by forcing people to drink unsafe water. In fact, when water is scarce people tend to store it at home, which increases the risk of domestic water contamination and creates breeding grounds for mosquitoes, which transmit dengue and malaria.</a:t>
            </a:r>
            <a:br>
              <a:rPr lang="en-GB" sz="2300" dirty="0">
                <a:effectLst/>
                <a:latin typeface=".AppleSystemUIFont"/>
              </a:rPr>
            </a:br>
            <a:endParaRPr lang="en-GB" sz="2300" dirty="0">
              <a:effectLst/>
              <a:latin typeface=".AppleSystemUIFont"/>
            </a:endParaRPr>
          </a:p>
          <a:p>
            <a:r>
              <a:rPr lang="en-GB" sz="2300" b="0" i="0" dirty="0">
                <a:effectLst/>
                <a:latin typeface="UICTFontTextStyleBody"/>
              </a:rPr>
              <a:t>Lack of water cause other diseases such as trachoma (an eye infection that can cause blindness), plague and typhus.</a:t>
            </a:r>
            <a:endParaRPr lang="en-GB" sz="2300" dirty="0">
              <a:effectLst/>
              <a:latin typeface=".AppleSystemUIFont"/>
            </a:endParaRPr>
          </a:p>
        </p:txBody>
      </p:sp>
    </p:spTree>
    <p:extLst>
      <p:ext uri="{BB962C8B-B14F-4D97-AF65-F5344CB8AC3E}">
        <p14:creationId xmlns:p14="http://schemas.microsoft.com/office/powerpoint/2010/main" val="300221936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2740BD-32FA-74F2-4266-C536630D8AD2}"/>
              </a:ext>
            </a:extLst>
          </p:cNvPr>
          <p:cNvSpPr>
            <a:spLocks noGrp="1"/>
          </p:cNvSpPr>
          <p:nvPr>
            <p:ph type="title"/>
          </p:nvPr>
        </p:nvSpPr>
        <p:spPr>
          <a:xfrm>
            <a:off x="913775" y="1238250"/>
            <a:ext cx="10364451" cy="976444"/>
          </a:xfrm>
        </p:spPr>
        <p:txBody>
          <a:bodyPr>
            <a:normAutofit fontScale="90000"/>
          </a:bodyPr>
          <a:lstStyle/>
          <a:p>
            <a:r>
              <a:rPr lang="en-GB" b="1" i="0" dirty="0">
                <a:effectLst/>
                <a:latin typeface="UICTFontTextStyleBody"/>
              </a:rPr>
              <a:t>3. Conflicts</a:t>
            </a:r>
            <a:br>
              <a:rPr lang="en-GB" dirty="0">
                <a:effectLst/>
                <a:latin typeface=".AppleSystemUIFont"/>
              </a:rPr>
            </a:br>
            <a:endParaRPr lang="el-GR" dirty="0"/>
          </a:p>
        </p:txBody>
      </p:sp>
      <p:sp>
        <p:nvSpPr>
          <p:cNvPr id="3" name="Θέση περιεχομένου 2">
            <a:extLst>
              <a:ext uri="{FF2B5EF4-FFF2-40B4-BE49-F238E27FC236}">
                <a16:creationId xmlns:a16="http://schemas.microsoft.com/office/drawing/2014/main" id="{A373ACE1-5371-4B6F-34E2-7B91D0B3BABB}"/>
              </a:ext>
            </a:extLst>
          </p:cNvPr>
          <p:cNvSpPr>
            <a:spLocks noGrp="1"/>
          </p:cNvSpPr>
          <p:nvPr>
            <p:ph sz="quarter" idx="13"/>
          </p:nvPr>
        </p:nvSpPr>
        <p:spPr>
          <a:xfrm>
            <a:off x="914400" y="2625843"/>
            <a:ext cx="10363826" cy="3424107"/>
          </a:xfrm>
        </p:spPr>
        <p:txBody>
          <a:bodyPr/>
          <a:lstStyle/>
          <a:p>
            <a:pPr marL="0" indent="0">
              <a:buNone/>
            </a:pPr>
            <a:r>
              <a:rPr lang="en-GB" sz="2200" b="0" i="0" dirty="0">
                <a:effectLst/>
                <a:latin typeface="UICTFontTextStyleBody"/>
              </a:rPr>
              <a:t>    </a:t>
            </a:r>
            <a:r>
              <a:rPr lang="en-GB" sz="2400" b="0" i="0" dirty="0">
                <a:effectLst/>
                <a:latin typeface="UICTFontTextStyleBody"/>
              </a:rPr>
              <a:t>Having access to water has become a powerful global economic issue that could become one of the main causes of international tension. Local conflicts - sometimes resulting in warfare - are triggered over scarce water resources. With the burgeoning global population and growing needs, these tensions could multiply in the future.</a:t>
            </a:r>
            <a:endParaRPr lang="en-GB" sz="2400" dirty="0">
              <a:effectLst/>
              <a:latin typeface=".AppleSystemUIFont"/>
            </a:endParaRPr>
          </a:p>
          <a:p>
            <a:pPr marL="0" indent="0">
              <a:buNone/>
            </a:pPr>
            <a:endParaRPr lang="el-GR" dirty="0"/>
          </a:p>
        </p:txBody>
      </p:sp>
    </p:spTree>
    <p:extLst>
      <p:ext uri="{BB962C8B-B14F-4D97-AF65-F5344CB8AC3E}">
        <p14:creationId xmlns:p14="http://schemas.microsoft.com/office/powerpoint/2010/main" val="31588612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1ED2432-8C63-12FB-63C7-CD2EB402737B}"/>
              </a:ext>
            </a:extLst>
          </p:cNvPr>
          <p:cNvSpPr>
            <a:spLocks noGrp="1"/>
          </p:cNvSpPr>
          <p:nvPr>
            <p:ph type="title"/>
          </p:nvPr>
        </p:nvSpPr>
        <p:spPr/>
        <p:txBody>
          <a:bodyPr/>
          <a:lstStyle/>
          <a:p>
            <a:r>
              <a:rPr lang="en-GB" b="1" i="0" dirty="0">
                <a:effectLst/>
                <a:latin typeface="UICTFontTextStyleBody"/>
              </a:rPr>
              <a:t>4. Biodiversity loss</a:t>
            </a:r>
            <a:br>
              <a:rPr lang="en-GB" dirty="0">
                <a:effectLst/>
                <a:latin typeface=".AppleSystemUIFont"/>
              </a:rPr>
            </a:br>
            <a:endParaRPr lang="el-GR" dirty="0"/>
          </a:p>
        </p:txBody>
      </p:sp>
      <p:sp>
        <p:nvSpPr>
          <p:cNvPr id="3" name="Θέση περιεχομένου 2">
            <a:extLst>
              <a:ext uri="{FF2B5EF4-FFF2-40B4-BE49-F238E27FC236}">
                <a16:creationId xmlns:a16="http://schemas.microsoft.com/office/drawing/2014/main" id="{0D8B1968-BAD2-3071-6851-AE88A69B78F0}"/>
              </a:ext>
            </a:extLst>
          </p:cNvPr>
          <p:cNvSpPr>
            <a:spLocks noGrp="1"/>
          </p:cNvSpPr>
          <p:nvPr>
            <p:ph sz="quarter" idx="13"/>
          </p:nvPr>
        </p:nvSpPr>
        <p:spPr/>
        <p:txBody>
          <a:bodyPr/>
          <a:lstStyle/>
          <a:p>
            <a:pPr marL="0" indent="0">
              <a:buNone/>
            </a:pPr>
            <a:r>
              <a:rPr lang="en-GB" sz="2400" dirty="0"/>
              <a:t>     </a:t>
            </a:r>
            <a:r>
              <a:rPr lang="en-GB" sz="2400" b="0" i="0" dirty="0">
                <a:effectLst/>
                <a:latin typeface="UICTFontTextStyleBody"/>
              </a:rPr>
              <a:t>Water scarcity has different negative impacts on rivers, lakes, and other freshwater resources. It harms the environment in several ways including increased salinity, nutrient pollution, and the loss of floodplains and wetlands. Ecosystems and biodiversity (e.g. freshwater fish) are threatened by the scarcity of water resources.</a:t>
            </a:r>
            <a:endParaRPr lang="en-GB" sz="2400" dirty="0">
              <a:effectLst/>
              <a:latin typeface=".AppleSystemUIFont"/>
            </a:endParaRPr>
          </a:p>
          <a:p>
            <a:pPr marL="0" indent="0">
              <a:buNone/>
            </a:pPr>
            <a:endParaRPr lang="el-GR" dirty="0"/>
          </a:p>
        </p:txBody>
      </p:sp>
    </p:spTree>
    <p:extLst>
      <p:ext uri="{BB962C8B-B14F-4D97-AF65-F5344CB8AC3E}">
        <p14:creationId xmlns:p14="http://schemas.microsoft.com/office/powerpoint/2010/main" val="21574720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4F629AF-958C-D57F-7FD8-8B1E17574618}"/>
              </a:ext>
            </a:extLst>
          </p:cNvPr>
          <p:cNvSpPr>
            <a:spLocks noGrp="1"/>
          </p:cNvSpPr>
          <p:nvPr>
            <p:ph type="title"/>
          </p:nvPr>
        </p:nvSpPr>
        <p:spPr/>
        <p:txBody>
          <a:bodyPr/>
          <a:lstStyle/>
          <a:p>
            <a:r>
              <a:rPr lang="en-GB" b="1" u="sng" dirty="0"/>
              <a:t>Solutions</a:t>
            </a:r>
            <a:endParaRPr lang="el-GR" b="1" u="sng" dirty="0"/>
          </a:p>
        </p:txBody>
      </p:sp>
      <p:sp>
        <p:nvSpPr>
          <p:cNvPr id="3" name="Θέση περιεχομένου 2">
            <a:extLst>
              <a:ext uri="{FF2B5EF4-FFF2-40B4-BE49-F238E27FC236}">
                <a16:creationId xmlns:a16="http://schemas.microsoft.com/office/drawing/2014/main" id="{1EFCDBCE-5EC6-E90B-476C-75A183CBCD3C}"/>
              </a:ext>
            </a:extLst>
          </p:cNvPr>
          <p:cNvSpPr>
            <a:spLocks noGrp="1"/>
          </p:cNvSpPr>
          <p:nvPr>
            <p:ph sz="quarter" idx="13"/>
          </p:nvPr>
        </p:nvSpPr>
        <p:spPr/>
        <p:txBody>
          <a:bodyPr/>
          <a:lstStyle/>
          <a:p>
            <a:pPr marL="0" indent="0">
              <a:buNone/>
            </a:pPr>
            <a:r>
              <a:rPr lang="en-GB" dirty="0"/>
              <a:t>     </a:t>
            </a:r>
            <a:r>
              <a:rPr lang="en-GB" sz="2400" b="0" i="0" u="none" strike="noStrike" dirty="0">
                <a:solidFill>
                  <a:srgbClr val="000000"/>
                </a:solidFill>
                <a:effectLst/>
                <a:latin typeface="Tahoma" panose="020B0604030504040204" pitchFamily="34" charset="0"/>
              </a:rPr>
              <a:t>While some human activities have exacerbated the water crisis, humans have also developed technologies to better acquire or conserve freshwater. Solutions to addressing water shortages include dams and reservoirs, rainwater harvesting, aqueducts, desalination, water reuse, and water conservation.</a:t>
            </a:r>
            <a:endParaRPr lang="el-GR" sz="2400" dirty="0"/>
          </a:p>
        </p:txBody>
      </p:sp>
    </p:spTree>
    <p:extLst>
      <p:ext uri="{BB962C8B-B14F-4D97-AF65-F5344CB8AC3E}">
        <p14:creationId xmlns:p14="http://schemas.microsoft.com/office/powerpoint/2010/main" val="2024832243"/>
      </p:ext>
    </p:extLst>
  </p:cSld>
  <p:clrMapOvr>
    <a:masterClrMapping/>
  </p:clrMapOvr>
  <mc:AlternateContent xmlns:mc="http://schemas.openxmlformats.org/markup-compatibility/2006">
    <mc:Choice xmlns:p159="http://schemas.microsoft.com/office/powerpoint/2015/09/main" Requires="p159">
      <p:transition xmlns:p14="http://schemas.microsoft.com/office/powerpoint/2010/main" spd="slow" p14:dur="2000">
        <p159:morph option="byObject"/>
      </p:transition>
    </mc:Choice>
    <mc:Fallback>
      <p:transition spd="slow">
        <p:fade/>
      </p:transition>
    </mc:Fallback>
  </mc:AlternateContent>
</p:sld>
</file>

<file path=ppt/theme/theme1.xml><?xml version="1.0" encoding="utf-8"?>
<a:theme xmlns:a="http://schemas.openxmlformats.org/drawingml/2006/main" name="Σταγονίδιο">
  <a:themeElements>
    <a:clrScheme name="Droplet">
      <a:dk1>
        <a:sysClr val="windowText" lastClr="000000"/>
      </a:dk1>
      <a:lt1>
        <a:sysClr val="window" lastClr="FFFFFF"/>
      </a:lt1>
      <a:dk2>
        <a:srgbClr val="355071"/>
      </a:dk2>
      <a:lt2>
        <a:srgbClr val="AABED7"/>
      </a:lt2>
      <a:accent1>
        <a:srgbClr val="2FA3EE"/>
      </a:accent1>
      <a:accent2>
        <a:srgbClr val="4BCAAD"/>
      </a:accent2>
      <a:accent3>
        <a:srgbClr val="86C157"/>
      </a:accent3>
      <a:accent4>
        <a:srgbClr val="D99C3F"/>
      </a:accent4>
      <a:accent5>
        <a:srgbClr val="CE6633"/>
      </a:accent5>
      <a:accent6>
        <a:srgbClr val="A35DD1"/>
      </a:accent6>
      <a:hlink>
        <a:srgbClr val="56BCFE"/>
      </a:hlink>
      <a:folHlink>
        <a:srgbClr val="97C5E3"/>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130000"/>
                <a:satMod val="150000"/>
                <a:lumMod val="112000"/>
              </a:schemeClr>
            </a:gs>
            <a:gs pos="100000">
              <a:schemeClr val="phClr">
                <a:shade val="92000"/>
                <a:satMod val="140000"/>
                <a:lumMod val="110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A633B6A3-9E7F-4C10-9C98-2517A3134361}"/>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Ευρεία οθόνη</PresentationFormat>
  <Slides>14</Slides>
  <Notes>0</Notes>
  <HiddenSlides>0</HiddenSlide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Σταγονίδιο</vt:lpstr>
      <vt:lpstr>Water crisis</vt:lpstr>
      <vt:lpstr>Introduction </vt:lpstr>
      <vt:lpstr>What is water scarcity?</vt:lpstr>
      <vt:lpstr>Consequences </vt:lpstr>
      <vt:lpstr> 1. Hunger, poverty and education </vt:lpstr>
      <vt:lpstr>2. Sanitation issues and diseases </vt:lpstr>
      <vt:lpstr>3. Conflicts </vt:lpstr>
      <vt:lpstr>4. Biodiversity loss </vt:lpstr>
      <vt:lpstr>Solutions</vt:lpstr>
      <vt:lpstr>1. Sustainable water management </vt:lpstr>
      <vt:lpstr>2. Reclaimed water </vt:lpstr>
      <vt:lpstr>3. Pollution control &amp; better sewage treatment </vt:lpstr>
      <vt:lpstr>4. Awareness &amp; Education </vt:lpstr>
      <vt:lpstr>Sources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Water crisis</dc:title>
  <dc:creator>konstandineleni@gmail.com</dc:creator>
  <cp:lastModifiedBy>Chrysa Leon</cp:lastModifiedBy>
  <cp:revision>2</cp:revision>
  <dcterms:created xsi:type="dcterms:W3CDTF">2023-04-30T21:02:55Z</dcterms:created>
  <dcterms:modified xsi:type="dcterms:W3CDTF">2023-04-30T23:31:42Z</dcterms:modified>
</cp:coreProperties>
</file>